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8" r:id="rId2"/>
    <p:sldId id="350" r:id="rId3"/>
    <p:sldId id="349" r:id="rId4"/>
    <p:sldId id="351" r:id="rId5"/>
    <p:sldId id="352" r:id="rId6"/>
    <p:sldId id="353" r:id="rId7"/>
    <p:sldId id="354" r:id="rId8"/>
    <p:sldId id="355" r:id="rId9"/>
    <p:sldId id="356" r:id="rId10"/>
    <p:sldId id="358" r:id="rId11"/>
    <p:sldId id="359" r:id="rId12"/>
    <p:sldId id="357" r:id="rId13"/>
    <p:sldId id="361" r:id="rId14"/>
    <p:sldId id="362" r:id="rId15"/>
    <p:sldId id="363" r:id="rId16"/>
    <p:sldId id="364" r:id="rId17"/>
    <p:sldId id="365" r:id="rId18"/>
    <p:sldId id="366" r:id="rId19"/>
    <p:sldId id="368" r:id="rId20"/>
    <p:sldId id="369" r:id="rId21"/>
    <p:sldId id="371" r:id="rId22"/>
    <p:sldId id="370" r:id="rId23"/>
    <p:sldId id="372" r:id="rId24"/>
    <p:sldId id="374" r:id="rId25"/>
    <p:sldId id="376" r:id="rId26"/>
    <p:sldId id="377" r:id="rId27"/>
    <p:sldId id="378" r:id="rId28"/>
    <p:sldId id="375" r:id="rId29"/>
    <p:sldId id="379" r:id="rId30"/>
    <p:sldId id="380" r:id="rId31"/>
    <p:sldId id="381" r:id="rId32"/>
    <p:sldId id="382" r:id="rId33"/>
    <p:sldId id="383" r:id="rId34"/>
    <p:sldId id="384" r:id="rId35"/>
    <p:sldId id="385" r:id="rId36"/>
    <p:sldId id="386" r:id="rId37"/>
    <p:sldId id="387" r:id="rId38"/>
    <p:sldId id="388" r:id="rId39"/>
    <p:sldId id="389" r:id="rId40"/>
    <p:sldId id="390" r:id="rId41"/>
    <p:sldId id="392" r:id="rId42"/>
    <p:sldId id="391" r:id="rId43"/>
    <p:sldId id="393" r:id="rId44"/>
    <p:sldId id="394" r:id="rId45"/>
    <p:sldId id="395" r:id="rId46"/>
    <p:sldId id="396" r:id="rId47"/>
    <p:sldId id="397" r:id="rId48"/>
    <p:sldId id="398" r:id="rId49"/>
    <p:sldId id="399" r:id="rId50"/>
    <p:sldId id="400" r:id="rId51"/>
    <p:sldId id="401" r:id="rId52"/>
    <p:sldId id="402" r:id="rId53"/>
    <p:sldId id="403" r:id="rId5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CC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60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05/03/2016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6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05/03/2016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6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05/03/2016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5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05/03/2016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05/03/2016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05/03/2016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6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05/03/2016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68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05/03/2016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07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05/03/2016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93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05/03/2016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1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7879-2C69-48A3-AD55-3394DC4713EF}" type="datetimeFigureOut">
              <a:rPr lang="pt-BR" smtClean="0"/>
              <a:t>05/03/2016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2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7879-2C69-48A3-AD55-3394DC4713EF}" type="datetimeFigureOut">
              <a:rPr lang="pt-BR" smtClean="0"/>
              <a:t>05/03/2016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3882-C299-4EF3-9265-9952D0A84F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59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681802"/>
            <a:ext cx="9454243" cy="3510684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Box 5"/>
          <p:cNvSpPr txBox="1"/>
          <p:nvPr/>
        </p:nvSpPr>
        <p:spPr>
          <a:xfrm>
            <a:off x="0" y="2481252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UNDAMENTOS </a:t>
            </a:r>
            <a:r>
              <a:rPr lang="pt-BR" sz="7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SPIRITUAIS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738" y="3633538"/>
            <a:ext cx="596716" cy="6497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39454" y="3652353"/>
            <a:ext cx="5407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Templo Batista Bíblico</a:t>
            </a:r>
            <a:endParaRPr lang="pt-BR" sz="35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68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681802"/>
            <a:ext cx="9454243" cy="3510684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extBox 8"/>
          <p:cNvSpPr txBox="1"/>
          <p:nvPr/>
        </p:nvSpPr>
        <p:spPr>
          <a:xfrm>
            <a:off x="837220" y="2783329"/>
            <a:ext cx="75245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 – Espiritualidade e Santidade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26169" y="2447962"/>
            <a:ext cx="351287" cy="351287"/>
            <a:chOff x="2951605" y="2025012"/>
            <a:chExt cx="351287" cy="351287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 rot="16200000">
            <a:off x="826169" y="4165694"/>
            <a:ext cx="351287" cy="351287"/>
            <a:chOff x="2951605" y="2025012"/>
            <a:chExt cx="351287" cy="351287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 flipH="1">
            <a:off x="8010478" y="2445848"/>
            <a:ext cx="351287" cy="351287"/>
            <a:chOff x="2951605" y="2025012"/>
            <a:chExt cx="351287" cy="351287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 rot="5400000" flipH="1">
            <a:off x="8001634" y="4167993"/>
            <a:ext cx="351287" cy="351287"/>
            <a:chOff x="2951605" y="2025012"/>
            <a:chExt cx="351287" cy="35128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2951605" y="2036064"/>
              <a:ext cx="351287" cy="0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6200000">
              <a:off x="2793109" y="2200656"/>
              <a:ext cx="351287" cy="0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51991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149980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74432" y="1486353"/>
            <a:ext cx="847452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solidFill>
                  <a:schemeClr val="accent6">
                    <a:lumMod val="50000"/>
                  </a:schemeClr>
                </a:solidFill>
                <a:latin typeface="Arial Rounded MT Bold" panose="020F0704030504030204" pitchFamily="34" charset="0"/>
              </a:rPr>
              <a:t>Objetivos:</a:t>
            </a:r>
            <a:endParaRPr lang="pt-BR" sz="2900" dirty="0">
              <a:solidFill>
                <a:schemeClr val="accent6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0311" y="2197101"/>
            <a:ext cx="847452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pt-BR" sz="3000" b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1 – Introduzir os fundamentos sobre espiritualidade.</a:t>
            </a:r>
          </a:p>
          <a:p>
            <a:pPr>
              <a:spcBef>
                <a:spcPts val="1800"/>
              </a:spcBef>
            </a:pPr>
            <a:r>
              <a:rPr lang="pt-BR" sz="3000" b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2 – Responder questões básicas para definir espiritualidade e santidade. </a:t>
            </a:r>
          </a:p>
          <a:p>
            <a:pPr>
              <a:spcBef>
                <a:spcPts val="1800"/>
              </a:spcBef>
            </a:pPr>
            <a:r>
              <a:rPr lang="pt-BR" sz="3000" b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3 – Fundamentar nossa crença em uma espiritualidade bíblica. </a:t>
            </a:r>
            <a:endParaRPr lang="pt-BR" sz="3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944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149980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34735" y="1308291"/>
            <a:ext cx="8474529" cy="4538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Toda a vida dinâmica da igreja gira em torno da espiritualidade. As doutrinas, os eventos, a vida em comunidade, o culto e os demais atos da igreja são determinados pelo que se crê sobre a “espiritualidade”.  Para que a igreja viva de maneira à atingir os padrões bíblicos, ela não pode apenas adequar sua forma, regras e prática,  é também necessário que a sua vida e essência produza espiritualidade naqueles que a compõe</a:t>
            </a: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 </a:t>
            </a:r>
            <a:endParaRPr lang="pt-BR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88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149980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34735" y="1308291"/>
            <a:ext cx="8474529" cy="2562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...Para que </a:t>
            </a:r>
            <a:r>
              <a:rPr lang="pt-BR" sz="30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isso seja claro, nossos estudos pretendem fundamentar nossa crença em assuntos como: </a:t>
            </a: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espiritualidade</a:t>
            </a:r>
            <a:r>
              <a:rPr lang="pt-BR" sz="30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mortificação do “Eu”, dinâmica do pecado, </a:t>
            </a: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vida </a:t>
            </a:r>
            <a:r>
              <a:rPr lang="pt-BR" sz="30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glorificação e vida na piedade. </a:t>
            </a:r>
            <a:endParaRPr lang="pt-BR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13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149980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pt-BR" sz="3500" dirty="0" smtClean="0">
                <a:latin typeface="Arial Rounded MT Bold" panose="020F0704030504030204" pitchFamily="34" charset="0"/>
              </a:rPr>
              <a:t>ntrodução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74432" y="1390301"/>
            <a:ext cx="8271547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Sobre a espiritualidade, </a:t>
            </a: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pense nas seguintes questões:</a:t>
            </a:r>
            <a:endParaRPr lang="pt-BR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0755" y="2931935"/>
            <a:ext cx="8327805" cy="6115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Blip>
                <a:blip r:embed="rId3"/>
              </a:buBlip>
            </a:pPr>
            <a:r>
              <a:rPr lang="pt-BR" sz="3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significa ser um “homem espiritual</a:t>
            </a:r>
            <a:r>
              <a:rPr lang="pt-BR" sz="33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”?</a:t>
            </a:r>
            <a:endParaRPr lang="pt-BR" sz="33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0755" y="3653742"/>
            <a:ext cx="8327805" cy="6115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Blip>
                <a:blip r:embed="rId3"/>
              </a:buBlip>
            </a:pPr>
            <a:r>
              <a:rPr lang="pt-BR" sz="33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BR" sz="3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significa ser um “homem santo</a:t>
            </a:r>
            <a:r>
              <a:rPr lang="pt-BR" sz="33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”?</a:t>
            </a:r>
            <a:endParaRPr lang="pt-BR" sz="33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0755" y="4380362"/>
            <a:ext cx="8327805" cy="6356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Blip>
                <a:blip r:embed="rId3"/>
              </a:buBlip>
            </a:pPr>
            <a:r>
              <a:rPr lang="pt-BR" sz="33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Alguém </a:t>
            </a:r>
            <a:r>
              <a:rPr lang="pt-BR" sz="3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ser mais ou </a:t>
            </a:r>
            <a:r>
              <a:rPr lang="pt-BR" sz="33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 menos </a:t>
            </a:r>
            <a:r>
              <a:rPr lang="pt-BR" sz="3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espiritual</a:t>
            </a:r>
            <a:r>
              <a:rPr lang="pt-BR" sz="33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pt-BR" sz="33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0755" y="5098818"/>
            <a:ext cx="8327805" cy="6356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Blip>
                <a:blip r:embed="rId3"/>
              </a:buBlip>
            </a:pPr>
            <a:r>
              <a:rPr lang="pt-BR" sz="33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Alguém </a:t>
            </a:r>
            <a:r>
              <a:rPr lang="pt-BR" sz="3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ser mais ou </a:t>
            </a:r>
            <a:r>
              <a:rPr lang="pt-BR" sz="33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 menos </a:t>
            </a:r>
            <a:r>
              <a:rPr lang="pt-BR" sz="3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santo?</a:t>
            </a:r>
            <a:endParaRPr lang="pt-BR" sz="33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709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327" y="4449178"/>
            <a:ext cx="9144000" cy="2400657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2.14-15</a:t>
            </a:r>
            <a:r>
              <a:rPr lang="pt-BR" sz="2800" dirty="0" smtClean="0">
                <a:latin typeface="+mj-lt"/>
              </a:rPr>
              <a:t>          </a:t>
            </a:r>
          </a:p>
          <a:p>
            <a:r>
              <a:rPr lang="pt-BR" sz="2800" dirty="0" smtClean="0">
                <a:latin typeface="+mj-lt"/>
              </a:rPr>
              <a:t>Ora</a:t>
            </a:r>
            <a:r>
              <a:rPr lang="pt-BR" sz="2800" dirty="0">
                <a:latin typeface="+mj-lt"/>
              </a:rPr>
              <a:t>, o homem natural não aceita as coisas do Espírito de Deus, porque lhe são loucura; e não pode entendê-las, porque elas se discernem espiritualmente</a:t>
            </a:r>
            <a:r>
              <a:rPr lang="pt-BR" sz="2800" dirty="0" smtClean="0">
                <a:latin typeface="+mj-lt"/>
              </a:rPr>
              <a:t>. Porém </a:t>
            </a:r>
            <a:r>
              <a:rPr lang="pt-BR" sz="2800" dirty="0">
                <a:latin typeface="+mj-lt"/>
              </a:rPr>
              <a:t>o homem espiritual julga todas as coisas, mas ele mesmo não é julgado por ninguém</a:t>
            </a:r>
            <a:r>
              <a:rPr lang="pt-BR" sz="2800" dirty="0" smtClean="0">
                <a:latin typeface="+mj-lt"/>
              </a:rPr>
              <a:t>.</a:t>
            </a:r>
          </a:p>
          <a:p>
            <a:endParaRPr lang="pt-BR" sz="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8853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327" y="4449178"/>
            <a:ext cx="9144000" cy="2400657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2.14-15</a:t>
            </a:r>
            <a:r>
              <a:rPr lang="pt-BR" sz="2800" dirty="0" smtClean="0">
                <a:latin typeface="+mj-lt"/>
              </a:rPr>
              <a:t>          </a:t>
            </a:r>
          </a:p>
          <a:p>
            <a:r>
              <a:rPr lang="pt-BR" sz="2800" dirty="0" smtClean="0">
                <a:latin typeface="+mj-lt"/>
              </a:rPr>
              <a:t>Ora</a:t>
            </a:r>
            <a:r>
              <a:rPr lang="pt-BR" sz="2800" dirty="0">
                <a:latin typeface="+mj-lt"/>
              </a:rPr>
              <a:t>, </a:t>
            </a:r>
            <a:r>
              <a:rPr lang="pt-BR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 homem natural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pt-BR" sz="2800" dirty="0">
                <a:latin typeface="+mj-lt"/>
              </a:rPr>
              <a:t>não aceita as coisas do Espírito de Deus, porque lhe são loucura; e não pode entendê-las, porque elas se discernem espiritualmente</a:t>
            </a:r>
            <a:r>
              <a:rPr lang="pt-BR" sz="2800" dirty="0" smtClean="0">
                <a:latin typeface="+mj-lt"/>
              </a:rPr>
              <a:t>. Porém </a:t>
            </a:r>
            <a:r>
              <a:rPr lang="pt-BR" sz="2800" dirty="0">
                <a:latin typeface="+mj-lt"/>
              </a:rPr>
              <a:t>o homem espiritual julga todas as coisas, mas ele mesmo não é julgado por ninguém</a:t>
            </a:r>
            <a:r>
              <a:rPr lang="pt-BR" sz="2800" dirty="0" smtClean="0">
                <a:latin typeface="+mj-lt"/>
              </a:rPr>
              <a:t>.</a:t>
            </a:r>
          </a:p>
          <a:p>
            <a:endParaRPr lang="pt-BR" sz="5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A- </a:t>
            </a:r>
            <a:r>
              <a:rPr lang="pt-BR" sz="3300" b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Homem natural.</a:t>
            </a:r>
            <a:endParaRPr lang="pt-BR" sz="3300" b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73729" y="1835561"/>
            <a:ext cx="7070271" cy="14754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significado empregado pelo autor bíblico caracteriza todos os homens de forma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geral e natural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sendo eles cristãos convertidos ou não. 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44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327" y="4449178"/>
            <a:ext cx="9144000" cy="2400657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2.14-15</a:t>
            </a:r>
            <a:r>
              <a:rPr lang="pt-BR" sz="2800" dirty="0" smtClean="0">
                <a:latin typeface="+mj-lt"/>
              </a:rPr>
              <a:t>          </a:t>
            </a:r>
          </a:p>
          <a:p>
            <a:r>
              <a:rPr lang="pt-BR" sz="2800" dirty="0" smtClean="0">
                <a:latin typeface="+mj-lt"/>
              </a:rPr>
              <a:t>Ora</a:t>
            </a:r>
            <a:r>
              <a:rPr lang="pt-BR" sz="2800" dirty="0">
                <a:latin typeface="+mj-lt"/>
              </a:rPr>
              <a:t>, o homem natural não aceita as coisas do Espírito de Deus, porque lhe são loucura; e não pode entendê-las, porque elas se discernem espiritualmente</a:t>
            </a:r>
            <a:r>
              <a:rPr lang="pt-BR" sz="2800" dirty="0" smtClean="0">
                <a:latin typeface="+mj-lt"/>
              </a:rPr>
              <a:t>. Porém </a:t>
            </a:r>
            <a:r>
              <a:rPr lang="pt-BR" sz="2800" dirty="0">
                <a:latin typeface="+mj-lt"/>
              </a:rPr>
              <a:t>o </a:t>
            </a:r>
            <a:r>
              <a:rPr lang="pt-BR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homem espiritual</a:t>
            </a:r>
            <a:r>
              <a:rPr lang="pt-BR" sz="2800" dirty="0">
                <a:latin typeface="+mj-lt"/>
              </a:rPr>
              <a:t> julga todas as coisas, mas ele mesmo não é julgado por ninguém</a:t>
            </a:r>
            <a:r>
              <a:rPr lang="pt-BR" sz="2800" dirty="0" smtClean="0">
                <a:latin typeface="+mj-lt"/>
              </a:rPr>
              <a:t>.</a:t>
            </a:r>
          </a:p>
          <a:p>
            <a:endParaRPr lang="pt-BR" sz="5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B- </a:t>
            </a:r>
            <a:r>
              <a:rPr lang="pt-BR" sz="3300" b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Homem espiritual.</a:t>
            </a:r>
            <a:endParaRPr lang="pt-BR" sz="3300" b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51215" y="1835561"/>
            <a:ext cx="7592786" cy="9485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significado empregado aqui descreve o homem contrário à sua natureza. 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2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327" y="4449178"/>
            <a:ext cx="9144000" cy="2400657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2.14-15</a:t>
            </a:r>
            <a:r>
              <a:rPr lang="pt-BR" sz="2800" dirty="0" smtClean="0">
                <a:latin typeface="+mj-lt"/>
              </a:rPr>
              <a:t>          </a:t>
            </a:r>
          </a:p>
          <a:p>
            <a:r>
              <a:rPr lang="pt-BR" sz="2800" dirty="0" smtClean="0">
                <a:latin typeface="+mj-lt"/>
              </a:rPr>
              <a:t>Ora</a:t>
            </a:r>
            <a:r>
              <a:rPr lang="pt-BR" sz="2800" dirty="0">
                <a:latin typeface="+mj-lt"/>
              </a:rPr>
              <a:t>, o homem natural não aceita as coisas do Espírito de Deus, porque lhe são loucura; e não pode entendê-las, porque elas se discernem espiritualmente</a:t>
            </a:r>
            <a:r>
              <a:rPr lang="pt-BR" sz="2800" dirty="0" smtClean="0">
                <a:latin typeface="+mj-lt"/>
              </a:rPr>
              <a:t>. Porém </a:t>
            </a:r>
            <a:r>
              <a:rPr lang="pt-BR" sz="2800" dirty="0">
                <a:latin typeface="+mj-lt"/>
              </a:rPr>
              <a:t>o </a:t>
            </a:r>
            <a:r>
              <a:rPr lang="pt-BR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homem espiritual</a:t>
            </a:r>
            <a:r>
              <a:rPr lang="pt-BR" sz="2800" dirty="0">
                <a:latin typeface="+mj-lt"/>
              </a:rPr>
              <a:t> julga todas as coisas, mas ele mesmo não é julgado por ninguém</a:t>
            </a:r>
            <a:r>
              <a:rPr lang="pt-BR" sz="2800" dirty="0" smtClean="0">
                <a:latin typeface="+mj-lt"/>
              </a:rPr>
              <a:t>.</a:t>
            </a:r>
          </a:p>
          <a:p>
            <a:endParaRPr lang="pt-BR" sz="5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B- </a:t>
            </a:r>
            <a:r>
              <a:rPr lang="pt-BR" sz="3300" b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Homem espiritual.</a:t>
            </a:r>
            <a:endParaRPr lang="pt-BR" sz="3300" b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45079" y="1828680"/>
            <a:ext cx="7698921" cy="18048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conjunção adversativa “porém”, “no entanto” ou “mas” dependendo da tradução, que descreve o significado oposto ao apresentado nas orações anteriores. 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89759" y="5804454"/>
            <a:ext cx="1110882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2800" b="1" dirty="0">
                <a:solidFill>
                  <a:prstClr val="black"/>
                </a:solidFill>
                <a:latin typeface="Calibri Light" panose="020F0302020204030204"/>
              </a:rPr>
              <a:t>Porém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84511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327" y="4449178"/>
            <a:ext cx="9144000" cy="2400657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2.14-15</a:t>
            </a:r>
            <a:r>
              <a:rPr lang="pt-BR" sz="2800" dirty="0" smtClean="0">
                <a:latin typeface="+mj-lt"/>
              </a:rPr>
              <a:t>          </a:t>
            </a:r>
          </a:p>
          <a:p>
            <a:r>
              <a:rPr lang="pt-BR" sz="2800" dirty="0" smtClean="0">
                <a:latin typeface="+mj-lt"/>
              </a:rPr>
              <a:t>Ora</a:t>
            </a:r>
            <a:r>
              <a:rPr lang="pt-BR" sz="2800" dirty="0">
                <a:latin typeface="+mj-lt"/>
              </a:rPr>
              <a:t>, o homem natural não aceita as coisas do Espírito de Deus, porque lhe são loucura; e não pode entendê-las, porque elas se discernem espiritualmente</a:t>
            </a:r>
            <a:r>
              <a:rPr lang="pt-BR" sz="2800" dirty="0" smtClean="0">
                <a:latin typeface="+mj-lt"/>
              </a:rPr>
              <a:t>. Porém </a:t>
            </a:r>
            <a:r>
              <a:rPr lang="pt-BR" sz="2800" dirty="0">
                <a:latin typeface="+mj-lt"/>
              </a:rPr>
              <a:t>o </a:t>
            </a:r>
            <a:r>
              <a:rPr lang="pt-BR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homem espiritual</a:t>
            </a:r>
            <a:r>
              <a:rPr lang="pt-BR" sz="2800" dirty="0">
                <a:latin typeface="+mj-lt"/>
              </a:rPr>
              <a:t> julga todas as coisas, mas ele mesmo não é julgado por ninguém</a:t>
            </a:r>
            <a:r>
              <a:rPr lang="pt-BR" sz="2800" dirty="0" smtClean="0">
                <a:latin typeface="+mj-lt"/>
              </a:rPr>
              <a:t>.</a:t>
            </a:r>
          </a:p>
          <a:p>
            <a:endParaRPr lang="pt-BR" sz="5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B- </a:t>
            </a:r>
            <a:r>
              <a:rPr lang="pt-BR" sz="3300" b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Homem espiritual.</a:t>
            </a:r>
            <a:endParaRPr lang="pt-BR" sz="3300" b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45079" y="1828680"/>
            <a:ext cx="7698921" cy="18048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conjunção adversativa “porém”, “no entanto” ou “mas” dependendo da tradução, que descreve o significado oposto ao apresentado nas orações anteriores. 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89759" y="5804454"/>
            <a:ext cx="1110882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2800" b="1" dirty="0">
                <a:solidFill>
                  <a:prstClr val="black"/>
                </a:solidFill>
                <a:latin typeface="Calibri Light" panose="020F0302020204030204"/>
              </a:rPr>
              <a:t>Porém</a:t>
            </a:r>
            <a:endParaRPr lang="pt-BR" b="1" dirty="0"/>
          </a:p>
        </p:txBody>
      </p:sp>
      <p:sp>
        <p:nvSpPr>
          <p:cNvPr id="12" name="Rectangle 11"/>
          <p:cNvSpPr/>
          <p:nvPr/>
        </p:nvSpPr>
        <p:spPr>
          <a:xfrm>
            <a:off x="5672091" y="5812618"/>
            <a:ext cx="2655479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sz="2800" b="1" dirty="0" smtClean="0">
                <a:latin typeface="Calibri Light" panose="020F0302020204030204"/>
              </a:rPr>
              <a:t>homem espiritual</a:t>
            </a:r>
            <a:endParaRPr lang="pt-BR" b="1" dirty="0"/>
          </a:p>
        </p:txBody>
      </p:sp>
      <p:sp>
        <p:nvSpPr>
          <p:cNvPr id="13" name="Rectangle 12"/>
          <p:cNvSpPr/>
          <p:nvPr/>
        </p:nvSpPr>
        <p:spPr>
          <a:xfrm>
            <a:off x="991234" y="4949830"/>
            <a:ext cx="2356123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sz="2800" b="1" dirty="0" smtClean="0">
                <a:latin typeface="Calibri Light" panose="020F0302020204030204"/>
              </a:rPr>
              <a:t>homem natural</a:t>
            </a:r>
            <a:endParaRPr lang="pt-BR" b="1" dirty="0"/>
          </a:p>
        </p:txBody>
      </p:sp>
      <p:sp>
        <p:nvSpPr>
          <p:cNvPr id="2" name="Left-Right Arrow 1"/>
          <p:cNvSpPr/>
          <p:nvPr/>
        </p:nvSpPr>
        <p:spPr>
          <a:xfrm rot="768739">
            <a:off x="4278933" y="5146350"/>
            <a:ext cx="1639595" cy="391372"/>
          </a:xfrm>
          <a:prstGeom prst="left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030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B- </a:t>
            </a:r>
            <a:r>
              <a:rPr lang="pt-BR" sz="3300" b="1" dirty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Homem espiritual.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B.1-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O que não significa ser “homem espiritual”?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43691" y="2531549"/>
            <a:ext cx="9198721" cy="2479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Não é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submeter-se às regras religiosas.</a:t>
            </a:r>
            <a:endParaRPr lang="pt-BR" sz="2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Não é ter boa vida social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 ética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Não é desenvolver estilo </a:t>
            </a:r>
            <a:r>
              <a:rPr lang="pt-BR" sz="29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vida </a:t>
            </a: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abstrato e místico.</a:t>
            </a:r>
            <a:endParaRPr lang="pt-BR" sz="2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Não é ser aplicado às atividades da igreja. </a:t>
            </a:r>
            <a:endParaRPr lang="pt-BR" sz="2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9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Não é ser aplicado à oração, leitura bíblica, etc. </a:t>
            </a:r>
            <a:endParaRPr lang="pt-BR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1450" y="5061316"/>
            <a:ext cx="8972550" cy="17858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Embora todo homem espiritual carregue as qualidades e práticas acima, não é isso que faz dele um “homem espiritual” segundo as Escrituras.  Observe e compare as expressões com o que Paulo escreveu aos corintios: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62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B- </a:t>
            </a:r>
            <a:r>
              <a:rPr lang="pt-BR" sz="3300" b="1" dirty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Homem espiritual.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B.2-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O que significa ser “homem natural”?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086464"/>
            <a:ext cx="9144000" cy="929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 algn="just">
              <a:lnSpc>
                <a:spcPct val="107000"/>
              </a:lnSpc>
              <a:spcAft>
                <a:spcPts val="0"/>
              </a:spcAft>
            </a:pPr>
            <a:endParaRPr lang="pt-BR" sz="26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Ser humano de forma geral. </a:t>
            </a:r>
            <a:endParaRPr lang="pt-BR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124" y="5140477"/>
            <a:ext cx="9144000" cy="600164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2.12</a:t>
            </a:r>
            <a:r>
              <a:rPr lang="pt-BR" sz="2800" dirty="0" smtClean="0">
                <a:latin typeface="+mj-lt"/>
              </a:rPr>
              <a:t>   </a:t>
            </a:r>
            <a:r>
              <a:rPr lang="pt-BR" sz="2600" dirty="0" smtClean="0">
                <a:latin typeface="+mj-lt"/>
              </a:rPr>
              <a:t>...não </a:t>
            </a:r>
            <a:r>
              <a:rPr lang="pt-BR" sz="2600" dirty="0">
                <a:latin typeface="+mj-lt"/>
              </a:rPr>
              <a:t>temos recebido o espírito do </a:t>
            </a:r>
            <a:r>
              <a:rPr lang="pt-BR" sz="2600" dirty="0" smtClean="0">
                <a:latin typeface="+mj-lt"/>
              </a:rPr>
              <a:t>mundo...</a:t>
            </a:r>
            <a:endParaRPr lang="pt-BR" sz="5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3846" y="5848047"/>
            <a:ext cx="9144000" cy="1000274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2.13</a:t>
            </a:r>
            <a:r>
              <a:rPr lang="pt-BR" sz="2800" dirty="0" smtClean="0">
                <a:latin typeface="+mj-lt"/>
              </a:rPr>
              <a:t>   </a:t>
            </a:r>
            <a:r>
              <a:rPr lang="pt-BR" sz="2600" dirty="0" smtClean="0">
                <a:latin typeface="+mj-lt"/>
              </a:rPr>
              <a:t> ...falamos</a:t>
            </a:r>
            <a:r>
              <a:rPr lang="pt-BR" sz="2600" dirty="0">
                <a:latin typeface="+mj-lt"/>
              </a:rPr>
              <a:t>, não em palavras ensinadas pela sabedoria </a:t>
            </a:r>
            <a:r>
              <a:rPr lang="pt-BR" sz="2600" dirty="0" smtClean="0">
                <a:latin typeface="+mj-lt"/>
              </a:rPr>
              <a:t>humana...</a:t>
            </a:r>
            <a:endParaRPr lang="pt-BR" sz="26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8167" y="4340347"/>
            <a:ext cx="9144000" cy="677108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2.14</a:t>
            </a:r>
            <a:r>
              <a:rPr lang="pt-BR" sz="2800" dirty="0" smtClean="0">
                <a:latin typeface="+mj-lt"/>
              </a:rPr>
              <a:t>   Ora</a:t>
            </a:r>
            <a:r>
              <a:rPr lang="pt-BR" sz="2800" dirty="0">
                <a:latin typeface="+mj-lt"/>
              </a:rPr>
              <a:t>, o homem </a:t>
            </a:r>
            <a:r>
              <a:rPr lang="pt-BR" sz="2800" dirty="0" smtClean="0">
                <a:latin typeface="+mj-lt"/>
              </a:rPr>
              <a:t>natural...</a:t>
            </a:r>
            <a:endParaRPr lang="pt-BR" sz="2800" dirty="0" smtClean="0">
              <a:latin typeface="+mj-lt"/>
            </a:endParaRPr>
          </a:p>
          <a:p>
            <a:endParaRPr lang="pt-BR" sz="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78730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B- </a:t>
            </a:r>
            <a:r>
              <a:rPr lang="pt-BR" sz="3300" b="1" dirty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Homem espiritual.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B.2-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O que significa ser “homem natural”?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086464"/>
            <a:ext cx="9144000" cy="1376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 algn="just">
              <a:lnSpc>
                <a:spcPct val="107000"/>
              </a:lnSpc>
              <a:spcAft>
                <a:spcPts val="0"/>
              </a:spcAft>
            </a:pPr>
            <a:endParaRPr lang="pt-BR" sz="26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Ser humano de forma geral. </a:t>
            </a:r>
            <a:endParaRPr lang="pt-BR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Não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aceita ou não concorda com as coisas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Deus. </a:t>
            </a:r>
            <a:endParaRPr lang="pt-BR" sz="26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288" y="6051049"/>
            <a:ext cx="9144000" cy="677108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2.14</a:t>
            </a:r>
            <a:r>
              <a:rPr lang="pt-BR" sz="2800" dirty="0" smtClean="0">
                <a:latin typeface="+mj-lt"/>
              </a:rPr>
              <a:t>   ...não </a:t>
            </a:r>
            <a:r>
              <a:rPr lang="pt-BR" sz="2800" dirty="0">
                <a:latin typeface="+mj-lt"/>
              </a:rPr>
              <a:t>aceita as coisas do Espírito de </a:t>
            </a:r>
            <a:r>
              <a:rPr lang="pt-BR" sz="2800" dirty="0" smtClean="0">
                <a:latin typeface="+mj-lt"/>
              </a:rPr>
              <a:t>Deus...</a:t>
            </a:r>
            <a:endParaRPr lang="pt-BR" sz="2800" dirty="0" smtClean="0">
              <a:latin typeface="+mj-lt"/>
            </a:endParaRPr>
          </a:p>
          <a:p>
            <a:endParaRPr lang="pt-BR" sz="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6922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B- </a:t>
            </a:r>
            <a:r>
              <a:rPr lang="pt-BR" sz="3300" b="1" dirty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Homem espiritual.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B.2-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O que significa ser “homem natural”?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086464"/>
            <a:ext cx="9144000" cy="2232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 algn="just">
              <a:lnSpc>
                <a:spcPct val="107000"/>
              </a:lnSpc>
              <a:spcAft>
                <a:spcPts val="0"/>
              </a:spcAft>
            </a:pPr>
            <a:endParaRPr lang="pt-BR" sz="26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Ser humano de forma geral. </a:t>
            </a:r>
            <a:endParaRPr lang="pt-BR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Não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aceita ou não concorda com as coisas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Deus. </a:t>
            </a: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As coisas de Deus são loucuras para ele - não fazem sentido naturalmente. 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124" y="6109315"/>
            <a:ext cx="9144000" cy="600164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2.14</a:t>
            </a:r>
            <a:r>
              <a:rPr lang="pt-BR" sz="2800" dirty="0" smtClean="0">
                <a:latin typeface="+mj-lt"/>
              </a:rPr>
              <a:t>   ...porque </a:t>
            </a:r>
            <a:r>
              <a:rPr lang="pt-BR" sz="2800" dirty="0">
                <a:latin typeface="+mj-lt"/>
              </a:rPr>
              <a:t>lhe são </a:t>
            </a:r>
            <a:r>
              <a:rPr lang="pt-BR" sz="2800" dirty="0" smtClean="0">
                <a:latin typeface="+mj-lt"/>
              </a:rPr>
              <a:t>loucura...</a:t>
            </a:r>
            <a:endParaRPr lang="pt-BR" sz="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563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B- </a:t>
            </a:r>
            <a:r>
              <a:rPr lang="pt-BR" sz="3300" b="1" dirty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Homem espiritual.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B.2-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O que significa ser “homem natural”?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086464"/>
            <a:ext cx="9144000" cy="3089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 algn="just">
              <a:lnSpc>
                <a:spcPct val="107000"/>
              </a:lnSpc>
              <a:spcAft>
                <a:spcPts val="0"/>
              </a:spcAft>
            </a:pPr>
            <a:endParaRPr lang="pt-BR" sz="26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Ser humano de forma geral. </a:t>
            </a:r>
            <a:endParaRPr lang="pt-BR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Não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aceita ou não concorda com as coisas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Deus. </a:t>
            </a:r>
            <a:endParaRPr lang="pt-BR" sz="26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coisas de Deus são loucuras para ele - não fazem sentido naturalmente. </a:t>
            </a: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Ele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encontra lógica diante do estado natural. </a:t>
            </a:r>
            <a:endParaRPr lang="pt-BR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40" y="6119433"/>
            <a:ext cx="9144000" cy="677108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2.14</a:t>
            </a:r>
            <a:r>
              <a:rPr lang="pt-BR" sz="2800" dirty="0" smtClean="0">
                <a:latin typeface="+mj-lt"/>
              </a:rPr>
              <a:t>    ...e </a:t>
            </a:r>
            <a:r>
              <a:rPr lang="pt-BR" sz="2800" dirty="0">
                <a:latin typeface="+mj-lt"/>
              </a:rPr>
              <a:t>não pode </a:t>
            </a:r>
            <a:r>
              <a:rPr lang="pt-BR" sz="2800" dirty="0" smtClean="0">
                <a:latin typeface="+mj-lt"/>
              </a:rPr>
              <a:t>entendê-las...</a:t>
            </a:r>
            <a:endParaRPr lang="pt-BR" sz="2800" dirty="0" smtClean="0">
              <a:latin typeface="+mj-lt"/>
            </a:endParaRPr>
          </a:p>
          <a:p>
            <a:endParaRPr lang="pt-BR" sz="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0613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B- </a:t>
            </a:r>
            <a:r>
              <a:rPr lang="pt-BR" sz="3300" b="1" dirty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Homem espiritual.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B.2-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O que significa ser “homem natural”?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086464"/>
            <a:ext cx="9144000" cy="3089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 algn="just">
              <a:lnSpc>
                <a:spcPct val="107000"/>
              </a:lnSpc>
              <a:spcAft>
                <a:spcPts val="0"/>
              </a:spcAft>
            </a:pPr>
            <a:endParaRPr lang="pt-BR" sz="26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Ser humano de forma geral. </a:t>
            </a:r>
            <a:endParaRPr lang="pt-BR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Não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aceita ou não concorda com as coisas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Deus. </a:t>
            </a:r>
            <a:endParaRPr lang="pt-BR" sz="26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coisas de Deus são loucuras para ele - não fazem sentido naturalmente. </a:t>
            </a: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Ele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encontra lógica diante do estado natural. </a:t>
            </a:r>
            <a:endParaRPr lang="pt-BR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Impossibilitado de compreender. </a:t>
            </a:r>
            <a:endParaRPr lang="pt-BR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40" y="6119433"/>
            <a:ext cx="9144000" cy="677108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2.14</a:t>
            </a:r>
            <a:r>
              <a:rPr lang="pt-BR" sz="2800" dirty="0" smtClean="0">
                <a:latin typeface="+mj-lt"/>
              </a:rPr>
              <a:t>    ...porque </a:t>
            </a:r>
            <a:r>
              <a:rPr lang="pt-BR" sz="2800" dirty="0">
                <a:latin typeface="+mj-lt"/>
              </a:rPr>
              <a:t>elas se discernem espiritualmente....</a:t>
            </a:r>
          </a:p>
          <a:p>
            <a:endParaRPr lang="pt-BR" sz="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8006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B- </a:t>
            </a:r>
            <a:r>
              <a:rPr lang="pt-BR" sz="3300" b="1" dirty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Homem espiritual.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B.3-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O que significa ser “homem espiritual”?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1776" y="2482795"/>
            <a:ext cx="8769568" cy="929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Tem capacidade para discernir todas as coisas contrariando a natureza. </a:t>
            </a:r>
            <a:r>
              <a:rPr lang="pt-BR" sz="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327" y="4449178"/>
            <a:ext cx="9144000" cy="2400657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2.14-15</a:t>
            </a:r>
            <a:r>
              <a:rPr lang="pt-BR" sz="2800" dirty="0" smtClean="0">
                <a:latin typeface="+mj-lt"/>
              </a:rPr>
              <a:t>          </a:t>
            </a:r>
          </a:p>
          <a:p>
            <a:r>
              <a:rPr lang="pt-BR" sz="2800" dirty="0" smtClean="0">
                <a:latin typeface="+mj-lt"/>
              </a:rPr>
              <a:t>Ora</a:t>
            </a:r>
            <a:r>
              <a:rPr lang="pt-BR" sz="2800" dirty="0">
                <a:latin typeface="+mj-lt"/>
              </a:rPr>
              <a:t>, o homem natural não aceita as coisas do Espírito de Deus, porque lhe são loucura; e não pode entendê-las, porque elas se discernem espiritualmente</a:t>
            </a:r>
            <a:r>
              <a:rPr lang="pt-BR" sz="2800" dirty="0" smtClean="0">
                <a:latin typeface="+mj-lt"/>
              </a:rPr>
              <a:t>. Porém </a:t>
            </a:r>
            <a:r>
              <a:rPr lang="pt-BR" sz="2800" dirty="0">
                <a:latin typeface="+mj-lt"/>
              </a:rPr>
              <a:t>o homem espiritual julga todas as coisas, mas ele mesmo não é julgado por ninguém</a:t>
            </a:r>
            <a:r>
              <a:rPr lang="pt-BR" sz="2800" dirty="0" smtClean="0">
                <a:latin typeface="+mj-lt"/>
              </a:rPr>
              <a:t>.</a:t>
            </a:r>
          </a:p>
          <a:p>
            <a:endParaRPr lang="pt-BR" sz="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6694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B- </a:t>
            </a:r>
            <a:r>
              <a:rPr lang="pt-BR" sz="3300" b="1" dirty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Homem espiritual.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B.3-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O que significa ser “homem espiritual”?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1776" y="2482795"/>
            <a:ext cx="8769568" cy="929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Tem capacidade para discernir todas as coisas contrariando a natureza. </a:t>
            </a:r>
            <a:r>
              <a:rPr lang="pt-BR" sz="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327" y="4449178"/>
            <a:ext cx="9144000" cy="2400657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2.14-15</a:t>
            </a:r>
            <a:r>
              <a:rPr lang="pt-BR" sz="2800" dirty="0" smtClean="0">
                <a:latin typeface="+mj-lt"/>
              </a:rPr>
              <a:t>          </a:t>
            </a:r>
          </a:p>
          <a:p>
            <a:r>
              <a:rPr lang="pt-BR" sz="2800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Ora</a:t>
            </a:r>
            <a:r>
              <a:rPr lang="pt-BR" sz="28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,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o homem natural</a:t>
            </a:r>
            <a:r>
              <a:rPr lang="pt-BR" sz="28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 não aceita as coisas do Espírito de Deus, porque lhe são loucura; e não pode entendê-las, porque elas se discernem espiritualmente</a:t>
            </a:r>
            <a:r>
              <a:rPr lang="pt-BR" sz="2800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. Porém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o homem espiritual</a:t>
            </a:r>
            <a:r>
              <a:rPr lang="pt-BR" sz="28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 julga todas as coisas, mas ele mesmo não é julgado por ninguém</a:t>
            </a:r>
            <a:r>
              <a:rPr lang="pt-BR" sz="2800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.</a:t>
            </a:r>
          </a:p>
          <a:p>
            <a:endParaRPr lang="pt-BR" sz="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7043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B- </a:t>
            </a:r>
            <a:r>
              <a:rPr lang="pt-BR" sz="3300" b="1" dirty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Homem espiritual.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B.3-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O que significa ser “homem espiritual”?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1776" y="2482795"/>
            <a:ext cx="8769568" cy="929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Tem capacidade para discernir todas as coisas contrariando a natureza. </a:t>
            </a:r>
            <a:r>
              <a:rPr lang="pt-BR" sz="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327" y="4449178"/>
            <a:ext cx="9144000" cy="2400657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2.14-15</a:t>
            </a:r>
            <a:r>
              <a:rPr lang="pt-BR" sz="2800" dirty="0" smtClean="0">
                <a:latin typeface="+mj-lt"/>
              </a:rPr>
              <a:t>          </a:t>
            </a:r>
          </a:p>
          <a:p>
            <a:r>
              <a:rPr lang="pt-BR" sz="2800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Ora</a:t>
            </a:r>
            <a:r>
              <a:rPr lang="pt-BR" sz="28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,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o homem natural</a:t>
            </a:r>
            <a:r>
              <a:rPr lang="pt-BR" sz="28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 não aceita as coisas do Espírito de Deus, porque lhe são loucura; e não pode entendê-las, porque elas se </a:t>
            </a:r>
            <a:r>
              <a:rPr lang="pt-BR" sz="2800" b="1" u="sng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discernem</a:t>
            </a:r>
            <a:r>
              <a:rPr lang="pt-BR" sz="28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 espiritualmente</a:t>
            </a:r>
            <a:r>
              <a:rPr lang="pt-BR" sz="2800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. Porém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o homem espiritual</a:t>
            </a:r>
            <a:r>
              <a:rPr lang="pt-BR" sz="28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 </a:t>
            </a:r>
            <a:r>
              <a:rPr lang="pt-BR" sz="2800" b="1" u="sng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julga</a:t>
            </a:r>
            <a:r>
              <a:rPr lang="pt-BR" sz="28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 todas as coisas, mas ele mesmo não é julgado por ninguém</a:t>
            </a:r>
            <a:r>
              <a:rPr lang="pt-BR" sz="2800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.</a:t>
            </a:r>
          </a:p>
          <a:p>
            <a:endParaRPr lang="pt-BR" sz="5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8264" y="2424728"/>
            <a:ext cx="8303080" cy="138499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solidFill>
                <a:schemeClr val="bg1"/>
              </a:solidFill>
              <a:latin typeface="SPIonic" panose="00000400000000000000" pitchFamily="2" charset="0"/>
            </a:endParaRPr>
          </a:p>
          <a:p>
            <a:pPr lvl="0"/>
            <a:r>
              <a:rPr lang="en-US" sz="2800" dirty="0" smtClean="0">
                <a:solidFill>
                  <a:schemeClr val="bg1"/>
                </a:solidFill>
                <a:latin typeface="SPIonic" panose="00000400000000000000" pitchFamily="2" charset="0"/>
              </a:rPr>
              <a:t>“</a:t>
            </a:r>
            <a:r>
              <a:rPr lang="en-US" sz="2800" dirty="0" err="1" smtClean="0">
                <a:solidFill>
                  <a:schemeClr val="bg1"/>
                </a:solidFill>
                <a:latin typeface="SPIonic" panose="00000400000000000000" pitchFamily="2" charset="0"/>
              </a:rPr>
              <a:t>anakri&amp;nw</a:t>
            </a:r>
            <a:r>
              <a:rPr lang="en-US" sz="2800" dirty="0" smtClean="0">
                <a:solidFill>
                  <a:schemeClr val="bg1"/>
                </a:solidFill>
                <a:latin typeface="SPIonic" panose="00000400000000000000" pitchFamily="2" charset="0"/>
              </a:rPr>
              <a:t>” </a:t>
            </a:r>
            <a:r>
              <a:rPr lang="pt-BR" sz="2800" b="1" i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(anakrinô) – julgar/examinar/discernir</a:t>
            </a:r>
          </a:p>
          <a:p>
            <a:pPr lvl="0"/>
            <a:endParaRPr lang="pt-BR" sz="2800" b="1" i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216479" y="3526971"/>
            <a:ext cx="2481942" cy="244112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6457950" y="3412345"/>
            <a:ext cx="2212521" cy="250646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47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B- </a:t>
            </a:r>
            <a:r>
              <a:rPr lang="pt-BR" sz="3300" b="1" dirty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Homem espiritual.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B.3-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O que significa ser “homem espiritual”?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1776" y="2482795"/>
            <a:ext cx="8769568" cy="2364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Tem capacidade para discernir todas as coisas contrariando a natureza. </a:t>
            </a:r>
            <a:endParaRPr lang="pt-BR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600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pt-BR" sz="26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Aceita e concorda com as coisas do Espírito de Deus.</a:t>
            </a:r>
            <a:endParaRPr lang="pt-BR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600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pt-BR" sz="26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coisas de Deus fazem sentido para ele.</a:t>
            </a:r>
            <a:endParaRPr lang="pt-BR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600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pt-BR" sz="26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estudá-las e </a:t>
            </a:r>
            <a:r>
              <a:rPr lang="pt-BR" sz="2600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compreendê-las</a:t>
            </a:r>
            <a:r>
              <a:rPr lang="pt-BR" sz="26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" y="5495918"/>
            <a:ext cx="9144000" cy="677108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2.15</a:t>
            </a:r>
            <a:r>
              <a:rPr lang="pt-BR" sz="2800" dirty="0" smtClean="0">
                <a:latin typeface="+mj-lt"/>
              </a:rPr>
              <a:t>   ...Porém </a:t>
            </a:r>
            <a:r>
              <a:rPr lang="pt-BR" sz="2800" dirty="0">
                <a:latin typeface="+mj-lt"/>
              </a:rPr>
              <a:t>o homem espiritual julga todas as </a:t>
            </a:r>
            <a:r>
              <a:rPr lang="pt-BR" sz="2800" dirty="0" smtClean="0">
                <a:latin typeface="+mj-lt"/>
              </a:rPr>
              <a:t>coisas...</a:t>
            </a:r>
            <a:endParaRPr lang="pt-BR" sz="2800" dirty="0" smtClean="0">
              <a:latin typeface="+mj-lt"/>
            </a:endParaRPr>
          </a:p>
          <a:p>
            <a:endParaRPr lang="pt-BR" sz="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9947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B- </a:t>
            </a:r>
            <a:r>
              <a:rPr lang="pt-BR" sz="3300" b="1" dirty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Homem espiritual.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B.3-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O que significa ser “homem espiritual”?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1776" y="2482795"/>
            <a:ext cx="8769568" cy="1754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Tem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capacidade para discernir todas as coisas contrariando a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natureza.</a:t>
            </a: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Ele não segue padrões naturais. </a:t>
            </a: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327" y="5085992"/>
            <a:ext cx="9144000" cy="677108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2.15</a:t>
            </a:r>
            <a:r>
              <a:rPr lang="pt-BR" sz="2800" dirty="0" smtClean="0">
                <a:latin typeface="+mj-lt"/>
              </a:rPr>
              <a:t>   ...mas </a:t>
            </a:r>
            <a:r>
              <a:rPr lang="pt-BR" sz="2800" dirty="0">
                <a:latin typeface="+mj-lt"/>
              </a:rPr>
              <a:t>ele mesmo não é julgado por ninguém</a:t>
            </a:r>
            <a:r>
              <a:rPr lang="pt-BR" sz="2800" dirty="0" smtClean="0">
                <a:latin typeface="+mj-lt"/>
              </a:rPr>
              <a:t>.</a:t>
            </a:r>
          </a:p>
          <a:p>
            <a:endParaRPr lang="pt-BR" sz="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7600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C-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Purificar da impureza.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327" y="5298258"/>
            <a:ext cx="9144000" cy="1538883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2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Co 7.1</a:t>
            </a:r>
            <a:r>
              <a:rPr lang="pt-BR" sz="2800" dirty="0" smtClean="0">
                <a:latin typeface="+mj-lt"/>
              </a:rPr>
              <a:t>   </a:t>
            </a:r>
            <a:r>
              <a:rPr lang="pt-BR" sz="2800" dirty="0">
                <a:latin typeface="+mj-lt"/>
              </a:rPr>
              <a:t>Tendo, pois, ó amados, tais promessas,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purifiquemo-nos de toda impureza, </a:t>
            </a:r>
            <a:r>
              <a:rPr lang="pt-BR" sz="2800" dirty="0">
                <a:latin typeface="+mj-lt"/>
              </a:rPr>
              <a:t>tanto da carne como do espírito, aperfeiçoando a nossa santidade no temor de Deus.</a:t>
            </a:r>
          </a:p>
          <a:p>
            <a:endParaRPr lang="pt-BR" sz="500" dirty="0"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45079" y="1828680"/>
            <a:ext cx="7698921" cy="22956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Nesta expressão, Paulo demonstra o desejo de que o homem, embora salvo, ainda precisa de purificação. A impureza à qual ele se refere é o caminho e as escolhas pertinentes ao homem natural que o homem espiritual deve abandonar.</a:t>
            </a:r>
          </a:p>
        </p:txBody>
      </p:sp>
    </p:spTree>
    <p:extLst>
      <p:ext uri="{BB962C8B-B14F-4D97-AF65-F5344CB8AC3E}">
        <p14:creationId xmlns:p14="http://schemas.microsoft.com/office/powerpoint/2010/main" val="65099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C-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Purificar da impureza.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C.1-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Tais promessas.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6331" y="5798881"/>
            <a:ext cx="9144000" cy="1031051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Co 6.16</a:t>
            </a:r>
            <a:r>
              <a:rPr lang="pt-BR" sz="2800" dirty="0" smtClean="0">
                <a:latin typeface="+mj-lt"/>
              </a:rPr>
              <a:t>   ...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Habitarei</a:t>
            </a:r>
            <a:r>
              <a:rPr lang="pt-BR" sz="2800" dirty="0" smtClean="0">
                <a:latin typeface="+mj-lt"/>
              </a:rPr>
              <a:t> </a:t>
            </a:r>
            <a:r>
              <a:rPr lang="pt-BR" sz="2800" dirty="0">
                <a:latin typeface="+mj-lt"/>
              </a:rPr>
              <a:t>e andarei entre eles; serei o seu Deus, e eles serão o meu povo.</a:t>
            </a:r>
          </a:p>
        </p:txBody>
      </p:sp>
      <p:sp>
        <p:nvSpPr>
          <p:cNvPr id="2" name="Rectangle 1"/>
          <p:cNvSpPr/>
          <p:nvPr/>
        </p:nvSpPr>
        <p:spPr>
          <a:xfrm>
            <a:off x="644978" y="2522030"/>
            <a:ext cx="8499022" cy="517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irá habitar no meio do povo </a:t>
            </a:r>
            <a:endParaRPr lang="pt-BR" sz="27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90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C-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Purificar da impureza.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C.1-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Tais promessas.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6331" y="5798881"/>
            <a:ext cx="9144000" cy="1031051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Co 6.16</a:t>
            </a:r>
            <a:r>
              <a:rPr lang="pt-BR" sz="2800" dirty="0" smtClean="0">
                <a:latin typeface="+mj-lt"/>
              </a:rPr>
              <a:t>   ...Habitarei </a:t>
            </a:r>
            <a:r>
              <a:rPr lang="pt-BR" sz="2800" dirty="0">
                <a:latin typeface="+mj-lt"/>
              </a:rPr>
              <a:t>e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andarei entre eles</a:t>
            </a:r>
            <a:r>
              <a:rPr lang="pt-BR" sz="2800" dirty="0">
                <a:latin typeface="+mj-lt"/>
              </a:rPr>
              <a:t>; serei o seu Deus, e eles serão o meu povo.</a:t>
            </a:r>
          </a:p>
        </p:txBody>
      </p:sp>
      <p:sp>
        <p:nvSpPr>
          <p:cNvPr id="2" name="Rectangle 1"/>
          <p:cNvSpPr/>
          <p:nvPr/>
        </p:nvSpPr>
        <p:spPr>
          <a:xfrm>
            <a:off x="644978" y="2522030"/>
            <a:ext cx="8499022" cy="981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irá habitar no meio do povo </a:t>
            </a:r>
            <a:endParaRPr lang="pt-BR" sz="27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andará no meio do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povo</a:t>
            </a:r>
            <a:endParaRPr lang="pt-BR" sz="27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44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C-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Purificar da impureza.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C.1-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Tais promessas.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6331" y="5798881"/>
            <a:ext cx="9144000" cy="1031051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Co 6.16</a:t>
            </a:r>
            <a:r>
              <a:rPr lang="pt-BR" sz="2800" dirty="0" smtClean="0">
                <a:latin typeface="+mj-lt"/>
              </a:rPr>
              <a:t>   ...Habitarei </a:t>
            </a:r>
            <a:r>
              <a:rPr lang="pt-BR" sz="2800" dirty="0">
                <a:latin typeface="+mj-lt"/>
              </a:rPr>
              <a:t>e andarei entre eles;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serei o seu Deus</a:t>
            </a:r>
            <a:r>
              <a:rPr lang="pt-BR" sz="2800" dirty="0">
                <a:latin typeface="+mj-lt"/>
              </a:rPr>
              <a:t>, e eles serão o meu povo.</a:t>
            </a:r>
          </a:p>
        </p:txBody>
      </p:sp>
      <p:sp>
        <p:nvSpPr>
          <p:cNvPr id="2" name="Rectangle 1"/>
          <p:cNvSpPr/>
          <p:nvPr/>
        </p:nvSpPr>
        <p:spPr>
          <a:xfrm>
            <a:off x="644978" y="2522030"/>
            <a:ext cx="8499022" cy="142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irá habitar no meio do povo </a:t>
            </a:r>
            <a:endParaRPr lang="pt-BR" sz="27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andará no meio do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povo</a:t>
            </a:r>
            <a:endParaRPr lang="pt-BR" sz="27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Ele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será o Deus do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povo</a:t>
            </a:r>
            <a:endParaRPr lang="pt-BR" sz="27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76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C-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Purificar da impureza.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C.1-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Tais promessas.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6331" y="5798881"/>
            <a:ext cx="9144000" cy="1031051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Co 6.16</a:t>
            </a:r>
            <a:r>
              <a:rPr lang="pt-BR" sz="2800" dirty="0" smtClean="0">
                <a:latin typeface="+mj-lt"/>
              </a:rPr>
              <a:t>   ...Habitarei </a:t>
            </a:r>
            <a:r>
              <a:rPr lang="pt-BR" sz="2800" dirty="0">
                <a:latin typeface="+mj-lt"/>
              </a:rPr>
              <a:t>e andarei entre eles; serei o seu Deus,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e eles serão o meu povo.</a:t>
            </a:r>
          </a:p>
        </p:txBody>
      </p:sp>
      <p:sp>
        <p:nvSpPr>
          <p:cNvPr id="2" name="Rectangle 1"/>
          <p:cNvSpPr/>
          <p:nvPr/>
        </p:nvSpPr>
        <p:spPr>
          <a:xfrm>
            <a:off x="644978" y="2522030"/>
            <a:ext cx="8499022" cy="187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irá habitar no meio do povo </a:t>
            </a:r>
            <a:endParaRPr lang="pt-BR" sz="27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andará no meio do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povo</a:t>
            </a:r>
            <a:endParaRPr lang="pt-BR" sz="27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Ele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será o Deus do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povo</a:t>
            </a:r>
            <a:endParaRPr lang="pt-BR" sz="27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Ser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povo de Deus </a:t>
            </a:r>
          </a:p>
        </p:txBody>
      </p:sp>
    </p:spTree>
    <p:extLst>
      <p:ext uri="{BB962C8B-B14F-4D97-AF65-F5344CB8AC3E}">
        <p14:creationId xmlns:p14="http://schemas.microsoft.com/office/powerpoint/2010/main" val="77499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C-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Purificar da impureza.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C.1-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Tais promessas.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810621"/>
            <a:ext cx="9144000" cy="600164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Co 6.17</a:t>
            </a:r>
            <a:r>
              <a:rPr lang="pt-BR" sz="2800" dirty="0" smtClean="0">
                <a:latin typeface="+mj-lt"/>
              </a:rPr>
              <a:t>   ...e </a:t>
            </a:r>
            <a:r>
              <a:rPr lang="pt-BR" sz="2800" dirty="0">
                <a:latin typeface="+mj-lt"/>
              </a:rPr>
              <a:t>eu vos receberei</a:t>
            </a:r>
            <a:r>
              <a:rPr lang="pt-BR" sz="2800" dirty="0" smtClean="0">
                <a:latin typeface="+mj-lt"/>
              </a:rPr>
              <a:t>,</a:t>
            </a:r>
            <a:endParaRPr lang="pt-BR" sz="2800" dirty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4978" y="2522030"/>
            <a:ext cx="8499022" cy="2315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irá habitar no meio do povo </a:t>
            </a:r>
            <a:endParaRPr lang="pt-BR" sz="27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andará no meio do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povo</a:t>
            </a:r>
            <a:endParaRPr lang="pt-BR" sz="27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Ele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será o Deus do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povo</a:t>
            </a:r>
            <a:endParaRPr lang="pt-BR" sz="27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Ser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povo de Deus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Ser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recebido/ aceito por Deus </a:t>
            </a:r>
          </a:p>
        </p:txBody>
      </p:sp>
    </p:spTree>
    <p:extLst>
      <p:ext uri="{BB962C8B-B14F-4D97-AF65-F5344CB8AC3E}">
        <p14:creationId xmlns:p14="http://schemas.microsoft.com/office/powerpoint/2010/main" val="395223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C-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Purificar da impureza.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C.1-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Tais promessas.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957579"/>
            <a:ext cx="9144000" cy="600164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Co 6.18</a:t>
            </a:r>
            <a:r>
              <a:rPr lang="pt-BR" sz="2800" dirty="0" smtClean="0">
                <a:latin typeface="+mj-lt"/>
              </a:rPr>
              <a:t>   ...serei </a:t>
            </a:r>
            <a:r>
              <a:rPr lang="pt-BR" sz="2800" dirty="0">
                <a:latin typeface="+mj-lt"/>
              </a:rPr>
              <a:t>vosso </a:t>
            </a:r>
            <a:r>
              <a:rPr lang="pt-BR" sz="2800" dirty="0" smtClean="0">
                <a:latin typeface="+mj-lt"/>
              </a:rPr>
              <a:t>Pai...</a:t>
            </a:r>
            <a:endParaRPr lang="pt-BR" sz="2800" dirty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4978" y="2522030"/>
            <a:ext cx="8499022" cy="2759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irá habitar no meio do povo </a:t>
            </a:r>
            <a:endParaRPr lang="pt-BR" sz="27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andará no meio do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povo</a:t>
            </a:r>
            <a:endParaRPr lang="pt-BR" sz="27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Ele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será o Deus do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povo</a:t>
            </a:r>
            <a:endParaRPr lang="pt-BR" sz="27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Ser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povo de Deus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Ser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recebido/ aceito por Deus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será vosso pai </a:t>
            </a:r>
          </a:p>
        </p:txBody>
      </p:sp>
    </p:spTree>
    <p:extLst>
      <p:ext uri="{BB962C8B-B14F-4D97-AF65-F5344CB8AC3E}">
        <p14:creationId xmlns:p14="http://schemas.microsoft.com/office/powerpoint/2010/main" val="394502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C-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Purificar da impureza.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C.1-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Tais promessas.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957579"/>
            <a:ext cx="9144000" cy="600164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Co 6.18</a:t>
            </a:r>
            <a:r>
              <a:rPr lang="pt-BR" sz="2800" dirty="0" smtClean="0">
                <a:latin typeface="+mj-lt"/>
              </a:rPr>
              <a:t>   ...sereis para mim filhos e filhas...</a:t>
            </a:r>
            <a:endParaRPr lang="pt-BR" sz="2800" dirty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4978" y="2522030"/>
            <a:ext cx="8499022" cy="3204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irá habitar no meio do povo </a:t>
            </a:r>
            <a:endParaRPr lang="pt-BR" sz="27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andará no meio do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povo</a:t>
            </a:r>
            <a:endParaRPr lang="pt-BR" sz="27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Ele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será o Deus do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povo</a:t>
            </a:r>
            <a:endParaRPr lang="pt-BR" sz="27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Ser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povo de Deus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Ser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recebido/ aceito por Deus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será vosso pai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Ser filho de Deus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19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C-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Purificar da impureza.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C.2-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Purifiquemo-nos de toda a impureza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.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40921" y="2642675"/>
            <a:ext cx="8516471" cy="517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Não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compartilhar a direção da vida com incrédulos </a:t>
            </a:r>
            <a:endParaRPr lang="pt-BR" sz="27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5820249"/>
            <a:ext cx="9144000" cy="1031051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Co 6.14</a:t>
            </a:r>
            <a:r>
              <a:rPr lang="pt-BR" sz="2800" dirty="0" smtClean="0">
                <a:latin typeface="+mj-lt"/>
              </a:rPr>
              <a:t>  Não </a:t>
            </a:r>
            <a:r>
              <a:rPr lang="pt-BR" sz="2800" dirty="0">
                <a:latin typeface="+mj-lt"/>
              </a:rPr>
              <a:t>vos ponhais em jugo desigual com os </a:t>
            </a:r>
            <a:r>
              <a:rPr lang="pt-BR" sz="2800" dirty="0" smtClean="0">
                <a:latin typeface="+mj-lt"/>
              </a:rPr>
              <a:t>incrédulos...</a:t>
            </a:r>
            <a:endParaRPr lang="pt-BR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9467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C-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Purificar da impureza.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C.2-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Purifiquemo-nos de toda a impureza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.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40921" y="2642675"/>
            <a:ext cx="8516471" cy="981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Não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compartilhar a direção da vida com incrédulos </a:t>
            </a:r>
            <a:endParaRPr lang="pt-BR" sz="27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associar aos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incrédulo</a:t>
            </a:r>
            <a:endParaRPr lang="pt-BR" sz="2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6331" y="5372644"/>
            <a:ext cx="9144000" cy="1461939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Co 6.14-16</a:t>
            </a:r>
            <a:r>
              <a:rPr lang="pt-BR" sz="2800" dirty="0" smtClean="0">
                <a:latin typeface="+mj-lt"/>
              </a:rPr>
              <a:t>  ...porquanto </a:t>
            </a:r>
            <a:r>
              <a:rPr lang="pt-BR" sz="2800" dirty="0">
                <a:latin typeface="+mj-lt"/>
              </a:rPr>
              <a:t>que sociedade pode </a:t>
            </a:r>
            <a:r>
              <a:rPr lang="pt-BR" sz="2800" dirty="0" smtClean="0">
                <a:latin typeface="+mj-lt"/>
              </a:rPr>
              <a:t>haver...? </a:t>
            </a:r>
          </a:p>
          <a:p>
            <a:r>
              <a:rPr lang="pt-BR" sz="2800" dirty="0" smtClean="0">
                <a:latin typeface="+mj-lt"/>
              </a:rPr>
              <a:t>....que comunhão...?    Que harmonia...?     que união...?</a:t>
            </a:r>
          </a:p>
          <a:p>
            <a:r>
              <a:rPr lang="pt-BR" sz="2800" dirty="0" smtClean="0">
                <a:latin typeface="+mj-lt"/>
              </a:rPr>
              <a:t>Que ligação...? </a:t>
            </a:r>
            <a:endParaRPr lang="pt-BR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8507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C-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Purificar da impureza.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C.2-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Purifiquemo-nos de toda a impureza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.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40921" y="2642675"/>
            <a:ext cx="8516471" cy="142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Não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compartilhar a direção da vida com incrédulos </a:t>
            </a:r>
            <a:endParaRPr lang="pt-BR" sz="27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associar aos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incrédulo</a:t>
            </a:r>
            <a:endParaRPr lang="pt-BR" sz="2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Separar do mundo natural – negar a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natureza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5520134"/>
            <a:ext cx="9144000" cy="1031051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Co 6.17</a:t>
            </a:r>
            <a:r>
              <a:rPr lang="pt-BR" sz="2800" dirty="0" smtClean="0">
                <a:latin typeface="+mj-lt"/>
              </a:rPr>
              <a:t>   </a:t>
            </a:r>
            <a:r>
              <a:rPr lang="pt-BR" sz="2800" dirty="0">
                <a:latin typeface="+mj-lt"/>
              </a:rPr>
              <a:t>Por isso,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retirai-vos do meio deles, separai-vos</a:t>
            </a:r>
            <a:r>
              <a:rPr lang="pt-BR" sz="2800" dirty="0">
                <a:latin typeface="+mj-lt"/>
              </a:rPr>
              <a:t>, diz o Senhor; não toqueis em coisas impuras; e eu vos receberei,</a:t>
            </a:r>
          </a:p>
        </p:txBody>
      </p:sp>
    </p:spTree>
    <p:extLst>
      <p:ext uri="{BB962C8B-B14F-4D97-AF65-F5344CB8AC3E}">
        <p14:creationId xmlns:p14="http://schemas.microsoft.com/office/powerpoint/2010/main" val="368341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Espiritualidade – “Homem espiritual”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C-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Purificar da impureza.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0921" y="1869534"/>
            <a:ext cx="830308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pt-BR" sz="2800" b="1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C.3- 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Aperfeiçoando a santidade</a:t>
            </a:r>
            <a:r>
              <a:rPr lang="pt-BR" sz="2800" b="1" i="1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.</a:t>
            </a:r>
            <a:endParaRPr lang="pt-BR" sz="28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6331" y="5396060"/>
            <a:ext cx="9144000" cy="1461939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Co 7.1</a:t>
            </a:r>
            <a:r>
              <a:rPr lang="pt-BR" sz="2800" dirty="0" smtClean="0">
                <a:latin typeface="+mj-lt"/>
              </a:rPr>
              <a:t>  </a:t>
            </a:r>
            <a:r>
              <a:rPr lang="pt-BR" sz="2800" dirty="0">
                <a:latin typeface="+mj-lt"/>
              </a:rPr>
              <a:t>Tendo, pois, ó amados, tais promessas,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purifiquemo-nos de toda impureza</a:t>
            </a:r>
            <a:r>
              <a:rPr lang="pt-BR" sz="2800" dirty="0">
                <a:latin typeface="+mj-lt"/>
              </a:rPr>
              <a:t>, tanto da carne como do espírito, </a:t>
            </a:r>
            <a:r>
              <a:rPr lang="pt-BR" sz="2800" b="1" u="sng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aperfeiçoando a nossa santidade no temor de Deus</a:t>
            </a:r>
            <a:r>
              <a:rPr lang="pt-BR" sz="2800" dirty="0">
                <a:latin typeface="+mj-lt"/>
              </a:rPr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987878" y="2501771"/>
            <a:ext cx="7749027" cy="2315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Aqui encontramos o designar do caminho novo, o sistema de vida do homem espiritual em desenvolvimento, como prática da espiritualidade. O aperfeiçoamento da espiritualidade é a maneira como a purificação acontece. 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5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Santidade – todo salvo é um santo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34735" y="1211594"/>
            <a:ext cx="7749027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Erro popular: aumento da santidade.</a:t>
            </a: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Dois efeitos:</a:t>
            </a:r>
            <a:endParaRPr lang="pt-BR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69671" y="2567430"/>
            <a:ext cx="5941998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Ligar a santificação às obras.</a:t>
            </a:r>
          </a:p>
          <a:p>
            <a:pPr marL="457200" indent="-45720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3000" b="1" dirty="0" smtClean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Julgar o próximo. </a:t>
            </a:r>
            <a:endParaRPr lang="pt-BR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69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Santidade – todo salvo é um santo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A-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Ser santo é ser separado – exclusividade.  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9856" y="1971318"/>
            <a:ext cx="8247050" cy="474788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 smtClean="0">
                <a:solidFill>
                  <a:schemeClr val="tx1"/>
                </a:solidFill>
              </a:rPr>
              <a:t>MUNDO</a:t>
            </a:r>
          </a:p>
          <a:p>
            <a:pPr algn="ctr"/>
            <a:endParaRPr lang="pt-BR" sz="3500" dirty="0">
              <a:solidFill>
                <a:schemeClr val="tx1"/>
              </a:solidFill>
            </a:endParaRPr>
          </a:p>
          <a:p>
            <a:pPr algn="ctr"/>
            <a:endParaRPr lang="pt-BR" sz="3500" dirty="0" smtClean="0">
              <a:solidFill>
                <a:schemeClr val="tx1"/>
              </a:solidFill>
            </a:endParaRPr>
          </a:p>
          <a:p>
            <a:pPr algn="ctr"/>
            <a:endParaRPr lang="pt-BR" sz="3500" dirty="0">
              <a:solidFill>
                <a:schemeClr val="tx1"/>
              </a:solidFill>
            </a:endParaRPr>
          </a:p>
          <a:p>
            <a:pPr algn="ctr"/>
            <a:endParaRPr lang="pt-BR" sz="3500" dirty="0" smtClean="0">
              <a:solidFill>
                <a:schemeClr val="tx1"/>
              </a:solidFill>
            </a:endParaRPr>
          </a:p>
          <a:p>
            <a:pPr algn="ctr"/>
            <a:endParaRPr lang="pt-BR" sz="3500" dirty="0">
              <a:solidFill>
                <a:schemeClr val="tx1"/>
              </a:solidFill>
            </a:endParaRPr>
          </a:p>
          <a:p>
            <a:pPr algn="ctr"/>
            <a:endParaRPr lang="pt-BR" sz="3500" dirty="0" smtClean="0">
              <a:solidFill>
                <a:schemeClr val="tx1"/>
              </a:solidFill>
            </a:endParaRPr>
          </a:p>
          <a:p>
            <a:pPr algn="ctr"/>
            <a:endParaRPr lang="pt-BR" sz="3500" dirty="0">
              <a:solidFill>
                <a:schemeClr val="tx1"/>
              </a:solidFill>
            </a:endParaRPr>
          </a:p>
          <a:p>
            <a:pPr algn="ctr"/>
            <a:endParaRPr lang="pt-BR" sz="3500" dirty="0">
              <a:solidFill>
                <a:schemeClr val="tx1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622358"/>
              </p:ext>
            </p:extLst>
          </p:nvPr>
        </p:nvGraphicFramePr>
        <p:xfrm>
          <a:off x="721174" y="2477877"/>
          <a:ext cx="7810504" cy="4099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252"/>
                <a:gridCol w="3905252"/>
              </a:tblGrid>
              <a:tr h="441883"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NATURAL</a:t>
                      </a:r>
                      <a:endParaRPr lang="pt-BR" sz="22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ESPIRITUAL</a:t>
                      </a:r>
                      <a:endParaRPr lang="pt-BR" sz="22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58778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5" name="Picture 14" descr="https://cdn2.iconfinder.com/data/icons/lil-faces/233/lil-face-4-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963" y="3013060"/>
            <a:ext cx="926055" cy="1151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dn2.iconfinder.com/data/icons/lil-faces/228/lil-face-20-5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072" y="4819551"/>
            <a:ext cx="1168832" cy="141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2.iconfinder.com/data/icons/lil-faces/263/lil-face-6-5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324" y="5345716"/>
            <a:ext cx="1410464" cy="121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cdn1.iconfinder.com/data/icons/faces-solid-2/48/57-5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147" y="4068834"/>
            <a:ext cx="1178909" cy="117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cdn0.iconfinder.com/data/icons/avatar-2/500/longtail-5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65" y="3190786"/>
            <a:ext cx="1497845" cy="149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Santidade – todo salvo é um santo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A-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Ser santo é ser separado – exclusividade.  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9856" y="1971318"/>
            <a:ext cx="8247050" cy="474788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 smtClean="0">
                <a:solidFill>
                  <a:schemeClr val="tx1"/>
                </a:solidFill>
              </a:rPr>
              <a:t>MUNDO</a:t>
            </a:r>
          </a:p>
          <a:p>
            <a:pPr algn="ctr"/>
            <a:endParaRPr lang="pt-BR" sz="3500" dirty="0">
              <a:solidFill>
                <a:schemeClr val="tx1"/>
              </a:solidFill>
            </a:endParaRPr>
          </a:p>
          <a:p>
            <a:pPr algn="ctr"/>
            <a:endParaRPr lang="pt-BR" sz="3500" dirty="0" smtClean="0">
              <a:solidFill>
                <a:schemeClr val="tx1"/>
              </a:solidFill>
            </a:endParaRPr>
          </a:p>
          <a:p>
            <a:pPr algn="ctr"/>
            <a:endParaRPr lang="pt-BR" sz="3500" dirty="0">
              <a:solidFill>
                <a:schemeClr val="tx1"/>
              </a:solidFill>
            </a:endParaRPr>
          </a:p>
          <a:p>
            <a:pPr algn="ctr"/>
            <a:endParaRPr lang="pt-BR" sz="3500" dirty="0" smtClean="0">
              <a:solidFill>
                <a:schemeClr val="tx1"/>
              </a:solidFill>
            </a:endParaRPr>
          </a:p>
          <a:p>
            <a:pPr algn="ctr"/>
            <a:endParaRPr lang="pt-BR" sz="3500" dirty="0">
              <a:solidFill>
                <a:schemeClr val="tx1"/>
              </a:solidFill>
            </a:endParaRPr>
          </a:p>
          <a:p>
            <a:pPr algn="ctr"/>
            <a:endParaRPr lang="pt-BR" sz="3500" dirty="0" smtClean="0">
              <a:solidFill>
                <a:schemeClr val="tx1"/>
              </a:solidFill>
            </a:endParaRPr>
          </a:p>
          <a:p>
            <a:pPr algn="ctr"/>
            <a:endParaRPr lang="pt-BR" sz="3500" dirty="0">
              <a:solidFill>
                <a:schemeClr val="tx1"/>
              </a:solidFill>
            </a:endParaRPr>
          </a:p>
          <a:p>
            <a:pPr algn="ctr"/>
            <a:endParaRPr lang="pt-BR" sz="3500" dirty="0">
              <a:solidFill>
                <a:schemeClr val="tx1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721174" y="2477877"/>
          <a:ext cx="7810504" cy="4099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252"/>
                <a:gridCol w="3905252"/>
              </a:tblGrid>
              <a:tr h="441883"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NATURAL</a:t>
                      </a:r>
                      <a:endParaRPr lang="pt-BR" sz="22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 smtClean="0"/>
                        <a:t>ESPIRITUAL</a:t>
                      </a:r>
                      <a:endParaRPr lang="pt-BR" sz="22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58778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5" name="Picture 14" descr="https://cdn2.iconfinder.com/data/icons/lil-faces/233/lil-face-4-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963" y="3013060"/>
            <a:ext cx="926055" cy="1151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dn2.iconfinder.com/data/icons/lil-faces/228/lil-face-20-5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072" y="4819551"/>
            <a:ext cx="1168832" cy="141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2.iconfinder.com/data/icons/lil-faces/263/lil-face-6-5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324" y="5345716"/>
            <a:ext cx="1410464" cy="121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cdn1.iconfinder.com/data/icons/faces-solid-2/48/57-5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147" y="4068834"/>
            <a:ext cx="1178909" cy="117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cdn0.iconfinder.com/data/icons/avatar-2/500/longtail-5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65" y="3190786"/>
            <a:ext cx="1497845" cy="149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555669" y="5445320"/>
            <a:ext cx="40482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0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Igreja</a:t>
            </a:r>
          </a:p>
          <a:p>
            <a:pPr lvl="0" algn="ctr"/>
            <a:r>
              <a:rPr lang="pt-BR" sz="30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Comunidade dos Santo</a:t>
            </a:r>
            <a:endParaRPr lang="pt-BR" sz="30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6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7 L 0.38681 -0.00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40" y="-39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44444E-6 L 0.33299 -0.1567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49" y="-7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71453" y="-1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Santidade – todo salvo é um santo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A-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Ser santo é ser separado – exclusividade.  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1" y="2272084"/>
            <a:ext cx="8620360" cy="517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separou um lugar para falar com Moisés 	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4516571"/>
            <a:ext cx="9144000" cy="2323713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Ex 3.4-5</a:t>
            </a:r>
            <a:r>
              <a:rPr lang="pt-BR" sz="2800" dirty="0" smtClean="0">
                <a:latin typeface="+mj-lt"/>
              </a:rPr>
              <a:t>  </a:t>
            </a:r>
            <a:r>
              <a:rPr lang="pt-BR" sz="2800" dirty="0">
                <a:latin typeface="+mj-lt"/>
              </a:rPr>
              <a:t>Vendo o SENHOR que ele se voltava para ver, Deus, do meio da sarça, o chamou e disse: Moisés! Moisés! Ele respondeu: Eis-me aqui</a:t>
            </a:r>
            <a:r>
              <a:rPr lang="pt-BR" sz="2800" dirty="0" smtClean="0">
                <a:latin typeface="+mj-lt"/>
              </a:rPr>
              <a:t>!  Deus </a:t>
            </a:r>
            <a:r>
              <a:rPr lang="pt-BR" sz="2800" dirty="0">
                <a:latin typeface="+mj-lt"/>
              </a:rPr>
              <a:t>continuou: Não te chegues para cá; tira as sandálias dos pés, porque o lugar em que estás é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terra santa</a:t>
            </a:r>
            <a:r>
              <a:rPr lang="pt-BR" sz="28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629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71453" y="-1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Santidade – todo salvo é um santo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A-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Ser santo é ser separado – exclusividade.  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1" y="2272084"/>
            <a:ext cx="8620360" cy="981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separou um lugar para falar com Moisés 	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separou utensílios para uso no tabernáculo 	</a:t>
            </a:r>
            <a:endParaRPr lang="pt-BR" sz="27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5218699"/>
            <a:ext cx="9144000" cy="1461939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Ex 40.9</a:t>
            </a:r>
            <a:r>
              <a:rPr lang="pt-BR" sz="2800" dirty="0" smtClean="0">
                <a:latin typeface="+mj-lt"/>
              </a:rPr>
              <a:t>  </a:t>
            </a:r>
            <a:r>
              <a:rPr lang="pt-BR" sz="2800" dirty="0">
                <a:latin typeface="+mj-lt"/>
              </a:rPr>
              <a:t>E tomarás o óleo da unção, e ungirás o tabernáculo e tudo o que nele está, e o consagrarás com todos os seus pertences;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e será santo</a:t>
            </a:r>
            <a:r>
              <a:rPr lang="pt-BR" sz="28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192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71453" y="-1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Santidade – todo salvo é um santo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A-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Ser santo é ser separado – exclusividade.  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1" y="2272084"/>
            <a:ext cx="8620360" cy="142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separou um lugar para falar com Moisés 	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separou utensílios para uso no tabernáculo 	</a:t>
            </a:r>
            <a:endParaRPr lang="pt-BR" sz="27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fez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separação entre o puro e o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impuro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4434925"/>
            <a:ext cx="9144000" cy="2323713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Lv 10.8-10</a:t>
            </a:r>
            <a:r>
              <a:rPr lang="pt-BR" sz="2800" dirty="0" smtClean="0">
                <a:latin typeface="+mj-lt"/>
              </a:rPr>
              <a:t>  </a:t>
            </a:r>
            <a:r>
              <a:rPr lang="pt-BR" sz="2800" dirty="0">
                <a:latin typeface="+mj-lt"/>
              </a:rPr>
              <a:t>Falou também o SENHOR a Arão, </a:t>
            </a:r>
            <a:r>
              <a:rPr lang="pt-BR" sz="2800" dirty="0" smtClean="0">
                <a:latin typeface="+mj-lt"/>
              </a:rPr>
              <a:t>dizendo: Vinho </a:t>
            </a:r>
            <a:r>
              <a:rPr lang="pt-BR" sz="2800" dirty="0">
                <a:latin typeface="+mj-lt"/>
              </a:rPr>
              <a:t>ou bebida forte tu e teus filhos não bebereis quando entrardes na tenda da congregação, para que não morrais; estatuto perpétuo será isso entre as vossas gerações,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para fazerdes diferença entre o santo e o profano e entre o imundo e o 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limpo.</a:t>
            </a:r>
            <a:endParaRPr lang="pt-BR" sz="2800" b="1" u="sng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381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71453" y="-1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Santidade – todo salvo é um santo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A-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Ser santo é ser separado – exclusividade.  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6235" y="3380011"/>
            <a:ext cx="5070021" cy="1788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pt-BR" sz="3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separado de, </a:t>
            </a:r>
            <a:endParaRPr lang="pt-BR" sz="3500" b="1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pt-BR" sz="35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35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separado para. </a:t>
            </a:r>
            <a:endParaRPr lang="pt-BR" sz="35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pt-BR" sz="33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600450" y="1882970"/>
            <a:ext cx="2375806" cy="149704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306786" y="1820636"/>
            <a:ext cx="2269672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83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71453" y="-1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Santidade – todo salvo é um santo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B-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Todo salvo é um santo.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4834973"/>
            <a:ext cx="9144000" cy="1461939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Rm 1.7</a:t>
            </a:r>
            <a:r>
              <a:rPr lang="pt-BR" sz="2800" dirty="0" smtClean="0">
                <a:latin typeface="+mj-lt"/>
              </a:rPr>
              <a:t>  </a:t>
            </a:r>
            <a:r>
              <a:rPr lang="pt-BR" sz="2800" dirty="0">
                <a:latin typeface="+mj-lt"/>
              </a:rPr>
              <a:t>A todos os amados de Deus, que estais em Roma, </a:t>
            </a:r>
            <a:r>
              <a:rPr lang="pt-BR" sz="2800" b="1" u="sng" dirty="0">
                <a:latin typeface="+mj-lt"/>
              </a:rPr>
              <a:t>chamados para serdes santos</a:t>
            </a:r>
            <a:r>
              <a:rPr lang="pt-BR" sz="2800" dirty="0">
                <a:latin typeface="+mj-lt"/>
              </a:rPr>
              <a:t>, graça a vós outros e paz, da parte de Deus, nosso Pai, e do Senhor Jesus Cristo.</a:t>
            </a:r>
          </a:p>
        </p:txBody>
      </p:sp>
      <p:sp>
        <p:nvSpPr>
          <p:cNvPr id="3" name="Rectangle 2"/>
          <p:cNvSpPr/>
          <p:nvPr/>
        </p:nvSpPr>
        <p:spPr>
          <a:xfrm>
            <a:off x="424544" y="1966667"/>
            <a:ext cx="820622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 homem salvo, que pertença à igreja, foi separado da natureza profana para dedicar-se exclusivamente à Deus. Portanto, todo salvo é um santo. No Novo Testamento, tornou-se comum chamar os membros da igreja de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santo. 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56443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71453" y="-1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Santidade – todo salvo é um santo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B-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Todo salvo é um santo.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4834973"/>
            <a:ext cx="9144000" cy="1461939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2Co 1.1</a:t>
            </a:r>
            <a:r>
              <a:rPr lang="pt-BR" sz="2800" dirty="0" smtClean="0">
                <a:latin typeface="+mj-lt"/>
              </a:rPr>
              <a:t>  Paulo</a:t>
            </a:r>
            <a:r>
              <a:rPr lang="pt-BR" sz="2800" dirty="0">
                <a:latin typeface="+mj-lt"/>
              </a:rPr>
              <a:t>, apóstolo de Cristo Jesus pela vontade de Deus, e o irmão Timóteo, à igreja de Deus que está em Corinto e a </a:t>
            </a:r>
            <a:r>
              <a:rPr lang="pt-BR" sz="2800" b="1" u="sng" dirty="0">
                <a:latin typeface="+mj-lt"/>
              </a:rPr>
              <a:t>todos os santos</a:t>
            </a:r>
            <a:r>
              <a:rPr lang="pt-BR" sz="2800" dirty="0">
                <a:latin typeface="+mj-lt"/>
              </a:rPr>
              <a:t> em toda a Acaia,</a:t>
            </a:r>
          </a:p>
        </p:txBody>
      </p:sp>
      <p:sp>
        <p:nvSpPr>
          <p:cNvPr id="3" name="Rectangle 2"/>
          <p:cNvSpPr/>
          <p:nvPr/>
        </p:nvSpPr>
        <p:spPr>
          <a:xfrm>
            <a:off x="424544" y="1966667"/>
            <a:ext cx="820622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 homem salvo, que pertença à igreja, foi separado da natureza profana para dedicar-se exclusivamente à Deus. Portanto, todo salvo é um santo. No Novo Testamento, tornou-se comum chamar os membros da igreja de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santo. 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23625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71453" y="-1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Santidade – todo salvo é um santo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4432" y="1282806"/>
            <a:ext cx="84745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B-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Todo salvo é um santo.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4834973"/>
            <a:ext cx="9144000" cy="1461939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Fp</a:t>
            </a:r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 1.1</a:t>
            </a:r>
            <a:r>
              <a:rPr lang="pt-BR" sz="2800" dirty="0">
                <a:latin typeface="+mj-lt"/>
              </a:rPr>
              <a:t> </a:t>
            </a:r>
            <a:r>
              <a:rPr lang="pt-BR" sz="2800" dirty="0" smtClean="0">
                <a:latin typeface="+mj-lt"/>
              </a:rPr>
              <a:t>Paulo </a:t>
            </a:r>
            <a:r>
              <a:rPr lang="pt-BR" sz="2800" dirty="0">
                <a:latin typeface="+mj-lt"/>
              </a:rPr>
              <a:t>e Timóteo, servos de Cristo Jesus, a </a:t>
            </a:r>
            <a:r>
              <a:rPr lang="pt-BR" sz="2800" b="1" u="sng" dirty="0">
                <a:latin typeface="+mj-lt"/>
              </a:rPr>
              <a:t>todos os santos</a:t>
            </a:r>
            <a:r>
              <a:rPr lang="pt-BR" sz="2800" dirty="0">
                <a:latin typeface="+mj-lt"/>
              </a:rPr>
              <a:t> em Cristo Jesus, inclusive bispos e diáconos que vivem em Filipos,</a:t>
            </a:r>
          </a:p>
        </p:txBody>
      </p:sp>
      <p:sp>
        <p:nvSpPr>
          <p:cNvPr id="3" name="Rectangle 2"/>
          <p:cNvSpPr/>
          <p:nvPr/>
        </p:nvSpPr>
        <p:spPr>
          <a:xfrm>
            <a:off x="424544" y="1966667"/>
            <a:ext cx="820622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 homem salvo, que pertença à igreja, foi separado da natureza profana para dedicar-se exclusivamente à Deus. Portanto, todo salvo é um santo. No Novo Testamento, tornou-se comum chamar os membros da igreja de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santo. 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67617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71453" y="-1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Santidade – todo salvo é um santo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4432" y="1282806"/>
            <a:ext cx="84745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C-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Santidade está relacionada ao qu somos e não ao que fazemos.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4834973"/>
            <a:ext cx="9144000" cy="1461939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6.11</a:t>
            </a:r>
            <a:r>
              <a:rPr lang="pt-BR" sz="2800" dirty="0" smtClean="0">
                <a:latin typeface="+mj-lt"/>
              </a:rPr>
              <a:t> </a:t>
            </a:r>
            <a:r>
              <a:rPr lang="pt-BR" sz="2800" dirty="0">
                <a:latin typeface="+mj-lt"/>
              </a:rPr>
              <a:t>Tais fostes alguns de vós; mas vós vos lavastes, mas fostes santificados, mas fostes justificados em o nome do Senhor Jesus Cristo e no Espírito do nosso Deus</a:t>
            </a:r>
            <a:r>
              <a:rPr lang="pt-BR" sz="2800" dirty="0" smtClean="0">
                <a:latin typeface="+mj-lt"/>
              </a:rPr>
              <a:t>.</a:t>
            </a:r>
            <a:endParaRPr lang="pt-BR" sz="2800" dirty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4735" y="2523952"/>
            <a:ext cx="8514226" cy="187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relacionada às obras. 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Salvo por completo – 100%.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aumenta nem diminui. 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 santo ou menos santo é ilógico. 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71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71453" y="-1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Santidade – todo salvo é um santo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4432" y="1282806"/>
            <a:ext cx="84745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C-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Santidade está relacionada ao qu somos e não ao que fazemos.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4834973"/>
            <a:ext cx="9144000" cy="1461939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6.11</a:t>
            </a:r>
            <a:r>
              <a:rPr lang="pt-BR" sz="2800" dirty="0" smtClean="0">
                <a:latin typeface="+mj-lt"/>
              </a:rPr>
              <a:t>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Tais fostes alguns de vós</a:t>
            </a:r>
            <a:r>
              <a:rPr lang="pt-BR" sz="2800" dirty="0">
                <a:latin typeface="+mj-lt"/>
              </a:rPr>
              <a:t>; mas vós vos lavastes, mas fostes santificados, mas fostes justificados em o nome do Senhor Jesus Cristo e no Espírito do nosso Deus</a:t>
            </a:r>
            <a:r>
              <a:rPr lang="pt-BR" sz="2800" dirty="0" smtClean="0">
                <a:latin typeface="+mj-lt"/>
              </a:rPr>
              <a:t>.</a:t>
            </a:r>
            <a:endParaRPr lang="pt-BR" sz="2800" dirty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4735" y="2523952"/>
            <a:ext cx="8514226" cy="187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relacionada às obras. 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Salvo por completo – 100%.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aumenta nem diminui. 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 santo ou menos santo é ilógico. 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70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71453" y="-1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Santidade – todo salvo é um santo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4432" y="1282806"/>
            <a:ext cx="84745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C-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Santidade está relacionada ao qu somos e não ao que fazemos.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4834973"/>
            <a:ext cx="9144000" cy="1461939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1Co 6.11</a:t>
            </a:r>
            <a:r>
              <a:rPr lang="pt-BR" sz="2800" dirty="0" smtClean="0">
                <a:latin typeface="+mj-lt"/>
              </a:rPr>
              <a:t> </a:t>
            </a:r>
            <a:r>
              <a:rPr lang="pt-BR" sz="2800" dirty="0">
                <a:latin typeface="+mj-lt"/>
              </a:rPr>
              <a:t>Tais fostes alguns de vós; mas vós vos lavastes,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mas fostes santificados</a:t>
            </a:r>
            <a:r>
              <a:rPr lang="pt-BR" sz="2800" dirty="0">
                <a:latin typeface="+mj-lt"/>
              </a:rPr>
              <a:t>, mas fostes justificados em o nome do Senhor Jesus Cristo e no Espírito do nosso Deus</a:t>
            </a:r>
            <a:r>
              <a:rPr lang="pt-BR" sz="2800" dirty="0" smtClean="0">
                <a:latin typeface="+mj-lt"/>
              </a:rPr>
              <a:t>.</a:t>
            </a:r>
            <a:endParaRPr lang="pt-BR" sz="2800" dirty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4735" y="2523952"/>
            <a:ext cx="8514226" cy="187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relacionada às obras. 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Salvo por completo – 100%.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aumenta nem diminui. 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 santo ou menos santo é ilógico. 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91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71453" y="-1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2- </a:t>
            </a:r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Santidade – todo salvo é um santo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4432" y="1282806"/>
            <a:ext cx="84745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C-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Santidade está relacionada ao qu somos e não ao que fazemos.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848" y="5252499"/>
            <a:ext cx="9144000" cy="1031051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500" dirty="0" smtClean="0">
              <a:latin typeface="+mj-lt"/>
            </a:endParaRPr>
          </a:p>
          <a:p>
            <a:r>
              <a:rPr lang="pt-BR" sz="2800" b="1" u="sng" dirty="0" smtClean="0">
                <a:solidFill>
                  <a:srgbClr val="C00000"/>
                </a:solidFill>
                <a:latin typeface="+mj-lt"/>
              </a:rPr>
              <a:t>Hb 10.10</a:t>
            </a:r>
            <a:r>
              <a:rPr lang="pt-BR" sz="2800" dirty="0" smtClean="0">
                <a:latin typeface="+mj-lt"/>
              </a:rPr>
              <a:t>  </a:t>
            </a:r>
            <a:r>
              <a:rPr lang="pt-BR" sz="2800" dirty="0">
                <a:latin typeface="+mj-lt"/>
              </a:rPr>
              <a:t>Nessa vontade é que </a:t>
            </a:r>
            <a:r>
              <a:rPr lang="pt-BR" sz="2800" b="1" u="sng" dirty="0">
                <a:solidFill>
                  <a:srgbClr val="C00000"/>
                </a:solidFill>
                <a:latin typeface="+mj-lt"/>
              </a:rPr>
              <a:t>temos sido santificados</a:t>
            </a:r>
            <a:r>
              <a:rPr lang="pt-BR" sz="2800" dirty="0">
                <a:latin typeface="+mj-lt"/>
              </a:rPr>
              <a:t>, mediante a oferta do corpo de Jesus Cristo, uma vez por todas.</a:t>
            </a:r>
          </a:p>
        </p:txBody>
      </p:sp>
      <p:sp>
        <p:nvSpPr>
          <p:cNvPr id="2" name="Rectangle 1"/>
          <p:cNvSpPr/>
          <p:nvPr/>
        </p:nvSpPr>
        <p:spPr>
          <a:xfrm>
            <a:off x="334735" y="2523952"/>
            <a:ext cx="8514226" cy="187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relacionada às obras. 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Salvo por completo – 100%.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aumenta nem diminui. 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 santo ou menos santo é ilógico. 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87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71453" y="-1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280608"/>
            <a:ext cx="847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Conclusão:</a:t>
            </a:r>
            <a:endParaRPr lang="pt-BR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4432" y="1282806"/>
            <a:ext cx="84745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300" b="1" dirty="0" smtClean="0">
                <a:solidFill>
                  <a:srgbClr val="C00000"/>
                </a:solidFill>
                <a:latin typeface="Calibri Light" panose="020F0302020204030204"/>
                <a:cs typeface="Arial" panose="020B0604020202020204" pitchFamily="34" charset="0"/>
              </a:rPr>
              <a:t>C- </a:t>
            </a:r>
            <a:r>
              <a:rPr lang="pt-BR" sz="3300" b="1" dirty="0" smtClean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Santidade está relacionada ao qu somos e não ao que fazemos.</a:t>
            </a:r>
            <a:endParaRPr lang="pt-BR" sz="33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4735" y="2523952"/>
            <a:ext cx="8514226" cy="187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relacionada às obras. 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Salvo por completo – 100%.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aumenta nem diminui. 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 santo ou menos santo é ilógico. </a:t>
            </a:r>
            <a:endParaRPr lang="pt-BR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2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149980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C</a:t>
            </a:r>
            <a:r>
              <a:rPr lang="pt-BR" sz="3500" dirty="0" smtClean="0">
                <a:latin typeface="Arial Rounded MT Bold" panose="020F0704030504030204" pitchFamily="34" charset="0"/>
              </a:rPr>
              <a:t>onclusão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74432" y="1390301"/>
            <a:ext cx="8271547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Sobre a espiritualidade, </a:t>
            </a: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responda objetivamente as seguintes questões:</a:t>
            </a:r>
            <a:endParaRPr lang="pt-BR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0755" y="2931935"/>
            <a:ext cx="8327805" cy="6115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Blip>
                <a:blip r:embed="rId3"/>
              </a:buBlip>
            </a:pPr>
            <a:r>
              <a:rPr lang="pt-BR" sz="3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significa ser um “homem espiritual</a:t>
            </a:r>
            <a:r>
              <a:rPr lang="pt-BR" sz="33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”?</a:t>
            </a:r>
            <a:endParaRPr lang="pt-BR" sz="33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7013" y="3927574"/>
            <a:ext cx="8271547" cy="1574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contrário do natural. Um homem que, sendo salvo, contraria as vontades naturais para fazer a vontade de Deus. </a:t>
            </a:r>
            <a:endParaRPr lang="pt-BR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29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149980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C</a:t>
            </a:r>
            <a:r>
              <a:rPr lang="pt-BR" sz="3500" dirty="0" smtClean="0">
                <a:latin typeface="Arial Rounded MT Bold" panose="020F0704030504030204" pitchFamily="34" charset="0"/>
              </a:rPr>
              <a:t>onclusão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74432" y="1390301"/>
            <a:ext cx="8271547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Sobre a espiritualidade, </a:t>
            </a: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responda objetivamente as seguintes questões:</a:t>
            </a:r>
            <a:endParaRPr lang="pt-BR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0755" y="2763836"/>
            <a:ext cx="8327805" cy="6115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Blip>
                <a:blip r:embed="rId3"/>
              </a:buBlip>
            </a:pPr>
            <a:r>
              <a:rPr lang="pt-BR" sz="33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BR" sz="3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significa ser um “homem santo</a:t>
            </a:r>
            <a:r>
              <a:rPr lang="pt-BR" sz="33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”?</a:t>
            </a:r>
            <a:endParaRPr lang="pt-BR" sz="33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7013" y="3927574"/>
            <a:ext cx="8426551" cy="1574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 simplesmente ter sido salvo – separado por Deus do mundo natural para viver exclusivamente para Ele. </a:t>
            </a:r>
            <a:endParaRPr lang="pt-BR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06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149980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C</a:t>
            </a:r>
            <a:r>
              <a:rPr lang="pt-BR" sz="3500" dirty="0" smtClean="0">
                <a:latin typeface="Arial Rounded MT Bold" panose="020F0704030504030204" pitchFamily="34" charset="0"/>
              </a:rPr>
              <a:t>onclusão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74432" y="1390301"/>
            <a:ext cx="8271547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Sobre a espiritualidade, </a:t>
            </a: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responda objetivamente as seguintes questões:</a:t>
            </a:r>
            <a:endParaRPr lang="pt-BR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0755" y="3033254"/>
            <a:ext cx="8327805" cy="6356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Blip>
                <a:blip r:embed="rId3"/>
              </a:buBlip>
            </a:pPr>
            <a:r>
              <a:rPr lang="pt-BR" sz="33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Alguém </a:t>
            </a:r>
            <a:r>
              <a:rPr lang="pt-BR" sz="3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ser mais ou </a:t>
            </a:r>
            <a:r>
              <a:rPr lang="pt-BR" sz="33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 menos </a:t>
            </a:r>
            <a:r>
              <a:rPr lang="pt-BR" sz="3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espiritual</a:t>
            </a:r>
            <a:r>
              <a:rPr lang="pt-BR" sz="33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pt-BR" sz="33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7013" y="3927574"/>
            <a:ext cx="8426551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Sim. Embora seja salvo, uma pessoa pode negar mais ou negar menos seu caminho natural.</a:t>
            </a:r>
            <a:endParaRPr lang="pt-BR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17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-1"/>
            <a:ext cx="9144000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.freepik.com/vetores-gratis/abstrato-brilhante-fundo-chama-verde_293-1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/>
          <a:stretch/>
        </p:blipFill>
        <p:spPr bwMode="auto">
          <a:xfrm flipH="1">
            <a:off x="0" y="3371850"/>
            <a:ext cx="9144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8794" y="195943"/>
            <a:ext cx="9454243" cy="666205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Box 22"/>
          <p:cNvSpPr txBox="1"/>
          <p:nvPr/>
        </p:nvSpPr>
        <p:spPr>
          <a:xfrm>
            <a:off x="334735" y="149980"/>
            <a:ext cx="84745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C</a:t>
            </a:r>
            <a:r>
              <a:rPr lang="pt-BR" sz="3500" dirty="0" smtClean="0">
                <a:latin typeface="Arial Rounded MT Bold" panose="020F0704030504030204" pitchFamily="34" charset="0"/>
              </a:rPr>
              <a:t>onclusão</a:t>
            </a:r>
            <a:endParaRPr lang="pt-BR" sz="3500" dirty="0">
              <a:latin typeface="Arial Rounded MT Bold" panose="020F070403050403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74432" y="885827"/>
            <a:ext cx="836247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74432" y="1390301"/>
            <a:ext cx="8271547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Sobre a espiritualidade, </a:t>
            </a: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responda objetivamente as seguintes questões:</a:t>
            </a:r>
            <a:endParaRPr lang="pt-BR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1459" y="2895204"/>
            <a:ext cx="8327805" cy="6356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Blip>
                <a:blip r:embed="rId3"/>
              </a:buBlip>
            </a:pPr>
            <a:r>
              <a:rPr lang="pt-BR" sz="33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Alguém </a:t>
            </a:r>
            <a:r>
              <a:rPr lang="pt-BR" sz="3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ser mais ou </a:t>
            </a:r>
            <a:r>
              <a:rPr lang="pt-BR" sz="3300" b="1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 menos </a:t>
            </a:r>
            <a:r>
              <a:rPr lang="pt-BR" sz="3300" b="1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santo?</a:t>
            </a:r>
            <a:endParaRPr lang="pt-BR" sz="33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7013" y="3927574"/>
            <a:ext cx="8426551" cy="586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pt-BR" sz="3000" b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Não. Todo salvo é santo por completo. </a:t>
            </a:r>
            <a:endParaRPr lang="pt-BR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867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546</TotalTime>
  <Words>3238</Words>
  <Application>Microsoft Office PowerPoint</Application>
  <PresentationFormat>On-screen Show (4:3)</PresentationFormat>
  <Paragraphs>389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2" baseType="lpstr">
      <vt:lpstr>Andalus</vt:lpstr>
      <vt:lpstr>Arial</vt:lpstr>
      <vt:lpstr>Arial Rounded MT Bold</vt:lpstr>
      <vt:lpstr>Calibri</vt:lpstr>
      <vt:lpstr>Calibri Light</vt:lpstr>
      <vt:lpstr>SPIonic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54</cp:revision>
  <dcterms:created xsi:type="dcterms:W3CDTF">2015-03-06T10:45:28Z</dcterms:created>
  <dcterms:modified xsi:type="dcterms:W3CDTF">2016-03-05T14:54:37Z</dcterms:modified>
</cp:coreProperties>
</file>